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69" r:id="rId3"/>
    <p:sldId id="300" r:id="rId4"/>
    <p:sldId id="302" r:id="rId5"/>
    <p:sldId id="301" r:id="rId6"/>
    <p:sldId id="306" r:id="rId7"/>
    <p:sldId id="307" r:id="rId8"/>
    <p:sldId id="304" r:id="rId9"/>
    <p:sldId id="305" r:id="rId10"/>
    <p:sldId id="308" r:id="rId11"/>
    <p:sldId id="303" r:id="rId12"/>
    <p:sldId id="310" r:id="rId13"/>
    <p:sldId id="309" r:id="rId14"/>
    <p:sldId id="311" r:id="rId15"/>
    <p:sldId id="312" r:id="rId16"/>
    <p:sldId id="313" r:id="rId17"/>
    <p:sldId id="314" r:id="rId18"/>
    <p:sldId id="315" r:id="rId19"/>
    <p:sldId id="316" r:id="rId20"/>
    <p:sldId id="317" r:id="rId21"/>
    <p:sldId id="318" r:id="rId22"/>
    <p:sldId id="319" r:id="rId23"/>
    <p:sldId id="320" r:id="rId24"/>
    <p:sldId id="321" r:id="rId25"/>
    <p:sldId id="322" r:id="rId26"/>
    <p:sldId id="273" r:id="rId27"/>
    <p:sldId id="323" r:id="rId28"/>
    <p:sldId id="280" r:id="rId29"/>
    <p:sldId id="298" r:id="rId30"/>
    <p:sldId id="324" r:id="rId31"/>
    <p:sldId id="325" r:id="rId32"/>
    <p:sldId id="326" r:id="rId33"/>
    <p:sldId id="327" r:id="rId34"/>
    <p:sldId id="330" r:id="rId35"/>
    <p:sldId id="331" r:id="rId36"/>
    <p:sldId id="328" r:id="rId37"/>
    <p:sldId id="329" r:id="rId3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varScale="1">
        <p:scale>
          <a:sx n="85" d="100"/>
          <a:sy n="85" d="100"/>
        </p:scale>
        <p:origin x="-1776" y="-10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printerSettings" Target="printerSettings/printerSettings1.bin"/><Relationship Id="rId40" Type="http://schemas.openxmlformats.org/officeDocument/2006/relationships/presProps" Target="presProps.xml"/><Relationship Id="rId41" Type="http://schemas.openxmlformats.org/officeDocument/2006/relationships/viewProps" Target="viewProps.xml"/><Relationship Id="rId42" Type="http://schemas.openxmlformats.org/officeDocument/2006/relationships/theme" Target="theme/theme1.xml"/><Relationship Id="rId43"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 Id="rId3"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 Id="rId3"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 Id="rId3"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15"/>
          <p:cNvGrpSpPr/>
          <p:nvPr/>
        </p:nvGrpSpPr>
        <p:grpSpPr>
          <a:xfrm>
            <a:off x="0" y="0"/>
            <a:ext cx="9144000" cy="6858000"/>
            <a:chOff x="0" y="0"/>
            <a:chExt cx="9144000" cy="6858000"/>
          </a:xfrm>
        </p:grpSpPr>
        <p:sp>
          <p:nvSpPr>
            <p:cNvPr id="8" name="Rectangle 7"/>
            <p:cNvSpPr/>
            <p:nvPr/>
          </p:nvSpPr>
          <p:spPr>
            <a:xfrm>
              <a:off x="0" y="0"/>
              <a:ext cx="7162800" cy="6858000"/>
            </a:xfrm>
            <a:prstGeom prst="rect">
              <a:avLst/>
            </a:prstGeom>
            <a:gradFill flip="none" rotWithShape="1">
              <a:gsLst>
                <a:gs pos="0">
                  <a:srgbClr val="010101">
                    <a:alpha val="51765"/>
                  </a:srgbClr>
                </a:gs>
                <a:gs pos="60000">
                  <a:srgbClr val="FEFEFE">
                    <a:alpha val="0"/>
                  </a:srgb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1143000" y="0"/>
              <a:ext cx="8001000" cy="6858000"/>
            </a:xfrm>
            <a:prstGeom prst="rect">
              <a:avLst/>
            </a:prstGeom>
            <a:gradFill flip="none" rotWithShape="1">
              <a:gsLst>
                <a:gs pos="0">
                  <a:srgbClr val="010101">
                    <a:alpha val="56000"/>
                  </a:srgbClr>
                </a:gs>
                <a:gs pos="61000">
                  <a:srgbClr val="FEFEFE">
                    <a:alpha val="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Freeform 9"/>
          <p:cNvSpPr/>
          <p:nvPr/>
        </p:nvSpPr>
        <p:spPr>
          <a:xfrm rot="10800000">
            <a:off x="891821" y="5617774"/>
            <a:ext cx="7382935" cy="537210"/>
          </a:xfrm>
          <a:custGeom>
            <a:avLst/>
            <a:gdLst>
              <a:gd name="connsiteX0" fmla="*/ 0 w 7955280"/>
              <a:gd name="connsiteY0" fmla="*/ 495300 h 495300"/>
              <a:gd name="connsiteX1" fmla="*/ 169546 w 7955280"/>
              <a:gd name="connsiteY1" fmla="*/ 0 h 495300"/>
              <a:gd name="connsiteX2" fmla="*/ 7785734 w 7955280"/>
              <a:gd name="connsiteY2" fmla="*/ 0 h 495300"/>
              <a:gd name="connsiteX3" fmla="*/ 7955280 w 7955280"/>
              <a:gd name="connsiteY3" fmla="*/ 495300 h 495300"/>
              <a:gd name="connsiteX4" fmla="*/ 0 w 7955280"/>
              <a:gd name="connsiteY4" fmla="*/ 495300 h 495300"/>
              <a:gd name="connsiteX0" fmla="*/ 0 w 7955280"/>
              <a:gd name="connsiteY0" fmla="*/ 495300 h 495300"/>
              <a:gd name="connsiteX1" fmla="*/ 169546 w 7955280"/>
              <a:gd name="connsiteY1" fmla="*/ 0 h 495300"/>
              <a:gd name="connsiteX2" fmla="*/ 3966210 w 7955280"/>
              <a:gd name="connsiteY2" fmla="*/ 95250 h 495300"/>
              <a:gd name="connsiteX3" fmla="*/ 7785734 w 7955280"/>
              <a:gd name="connsiteY3" fmla="*/ 0 h 495300"/>
              <a:gd name="connsiteX4" fmla="*/ 7955280 w 7955280"/>
              <a:gd name="connsiteY4" fmla="*/ 495300 h 495300"/>
              <a:gd name="connsiteX5" fmla="*/ 0 w 7955280"/>
              <a:gd name="connsiteY5" fmla="*/ 495300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955280" h="495300">
                <a:moveTo>
                  <a:pt x="0" y="495300"/>
                </a:moveTo>
                <a:lnTo>
                  <a:pt x="169546" y="0"/>
                </a:lnTo>
                <a:lnTo>
                  <a:pt x="3966210" y="95250"/>
                </a:lnTo>
                <a:lnTo>
                  <a:pt x="7785734" y="0"/>
                </a:lnTo>
                <a:lnTo>
                  <a:pt x="7955280" y="495300"/>
                </a:lnTo>
                <a:lnTo>
                  <a:pt x="0" y="495300"/>
                </a:lnTo>
                <a:close/>
              </a:path>
            </a:pathLst>
          </a:custGeom>
          <a:gradFill flip="none" rotWithShape="1">
            <a:gsLst>
              <a:gs pos="30000">
                <a:srgbClr val="010101">
                  <a:alpha val="34000"/>
                </a:srgbClr>
              </a:gs>
              <a:gs pos="100000">
                <a:srgbClr val="010101">
                  <a:alpha val="26000"/>
                </a:srgbClr>
              </a:gs>
            </a:gsLst>
            <a:path path="circle">
              <a:fillToRect l="50000" t="50000" r="50000" b="50000"/>
            </a:path>
            <a:tileRect/>
          </a:gra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989952" y="1016990"/>
            <a:ext cx="7179733" cy="4831643"/>
          </a:xfrm>
          <a:prstGeom prst="rect">
            <a:avLst/>
          </a:prstGeom>
          <a:solidFill>
            <a:schemeClr val="bg1">
              <a:lumMod val="75000"/>
              <a:lumOff val="25000"/>
            </a:schemeClr>
          </a:solidFill>
          <a:ln w="6350">
            <a:noFill/>
          </a:ln>
          <a:effectLst>
            <a:outerShdw blurRad="101600" dist="508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990600" y="1009650"/>
            <a:ext cx="7179733" cy="4831643"/>
          </a:xfrm>
          <a:prstGeom prst="rect">
            <a:avLst/>
          </a:prstGeom>
          <a:blipFill dpi="0" rotWithShape="1">
            <a:blip r:embed="rId2" cstate="print">
              <a:alphaModFix amt="20000"/>
              <a:grayscl/>
              <a:lum contrast="12000"/>
            </a:blip>
            <a:srcRect/>
            <a:tile tx="0" ty="0" sx="100000" sy="100000" flip="none" algn="tl"/>
          </a:blipFill>
          <a:ln w="6350">
            <a:noFill/>
          </a:ln>
          <a:effectLst>
            <a:outerShdw blurRad="101600" dist="508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2" descr="C:\Users\Administrator\Desktop\Pushpin Dev\Assets\pushpinLeft.png"/>
          <p:cNvPicPr>
            <a:picLocks noChangeAspect="1" noChangeArrowheads="1"/>
          </p:cNvPicPr>
          <p:nvPr/>
        </p:nvPicPr>
        <p:blipFill>
          <a:blip r:embed="rId3" cstate="print"/>
          <a:srcRect/>
          <a:stretch>
            <a:fillRect/>
          </a:stretch>
        </p:blipFill>
        <p:spPr bwMode="auto">
          <a:xfrm rot="1435684">
            <a:off x="769521" y="702069"/>
            <a:ext cx="567831" cy="567830"/>
          </a:xfrm>
          <a:prstGeom prst="rect">
            <a:avLst/>
          </a:prstGeom>
          <a:noFill/>
        </p:spPr>
      </p:pic>
      <p:pic>
        <p:nvPicPr>
          <p:cNvPr id="14" name="Picture 2" descr="C:\Users\Administrator\Desktop\Pushpin Dev\Assets\pushpinLeft.png"/>
          <p:cNvPicPr>
            <a:picLocks noChangeAspect="1" noChangeArrowheads="1"/>
          </p:cNvPicPr>
          <p:nvPr/>
        </p:nvPicPr>
        <p:blipFill>
          <a:blip r:embed="rId3" cstate="print"/>
          <a:srcRect/>
          <a:stretch>
            <a:fillRect/>
          </a:stretch>
        </p:blipFill>
        <p:spPr bwMode="auto">
          <a:xfrm rot="4096196">
            <a:off x="7855433" y="749720"/>
            <a:ext cx="566928" cy="566928"/>
          </a:xfrm>
          <a:prstGeom prst="rect">
            <a:avLst/>
          </a:prstGeom>
          <a:noFill/>
        </p:spPr>
      </p:pic>
      <p:sp>
        <p:nvSpPr>
          <p:cNvPr id="2" name="Title 1"/>
          <p:cNvSpPr>
            <a:spLocks noGrp="1"/>
          </p:cNvSpPr>
          <p:nvPr>
            <p:ph type="ctrTitle"/>
          </p:nvPr>
        </p:nvSpPr>
        <p:spPr>
          <a:xfrm>
            <a:off x="1727201" y="1794935"/>
            <a:ext cx="5723468" cy="1828090"/>
          </a:xfrm>
        </p:spPr>
        <p:txBody>
          <a:bodyPr anchor="b">
            <a:normAutofit/>
          </a:bodyPr>
          <a:lstStyle>
            <a:lvl1pPr>
              <a:defRPr sz="4800"/>
            </a:lvl1pPr>
          </a:lstStyle>
          <a:p>
            <a:r>
              <a:rPr lang="en-US" smtClean="0"/>
              <a:t>Click to edit Master title style</a:t>
            </a:r>
            <a:endParaRPr lang="en-US"/>
          </a:p>
        </p:txBody>
      </p:sp>
      <p:sp>
        <p:nvSpPr>
          <p:cNvPr id="3" name="Subtitle 2"/>
          <p:cNvSpPr>
            <a:spLocks noGrp="1"/>
          </p:cNvSpPr>
          <p:nvPr>
            <p:ph type="subTitle" idx="1"/>
          </p:nvPr>
        </p:nvSpPr>
        <p:spPr>
          <a:xfrm>
            <a:off x="1727200" y="3736622"/>
            <a:ext cx="5712179" cy="1524000"/>
          </a:xfrm>
        </p:spPr>
        <p:txBody>
          <a:bodyPr/>
          <a:lstStyle>
            <a:lvl1pPr marL="0" indent="0" algn="ctr">
              <a:buNone/>
              <a:defRPr>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a:xfrm>
            <a:off x="6770676" y="5357592"/>
            <a:ext cx="1213821" cy="365125"/>
          </a:xfrm>
        </p:spPr>
        <p:txBody>
          <a:bodyPr/>
          <a:lstStyle/>
          <a:p>
            <a:fld id="{B7C3F878-F5E8-489B-AC8A-64F2A7E22C28}" type="datetimeFigureOut">
              <a:rPr lang="en-US" smtClean="0"/>
              <a:pPr/>
              <a:t>3/4/17</a:t>
            </a:fld>
            <a:endParaRPr lang="en-US"/>
          </a:p>
        </p:txBody>
      </p:sp>
      <p:sp>
        <p:nvSpPr>
          <p:cNvPr id="5" name="Footer Placeholder 4"/>
          <p:cNvSpPr>
            <a:spLocks noGrp="1"/>
          </p:cNvSpPr>
          <p:nvPr>
            <p:ph type="ftr" sz="quarter" idx="11"/>
          </p:nvPr>
        </p:nvSpPr>
        <p:spPr>
          <a:xfrm>
            <a:off x="1174044" y="5357592"/>
            <a:ext cx="5034845" cy="365125"/>
          </a:xfrm>
        </p:spPr>
        <p:txBody>
          <a:bodyPr/>
          <a:lstStyle/>
          <a:p>
            <a:endParaRPr lang="en-US" dirty="0"/>
          </a:p>
        </p:txBody>
      </p:sp>
      <p:sp>
        <p:nvSpPr>
          <p:cNvPr id="6" name="Slide Number Placeholder 5"/>
          <p:cNvSpPr>
            <a:spLocks noGrp="1"/>
          </p:cNvSpPr>
          <p:nvPr>
            <p:ph type="sldNum" sz="quarter" idx="12"/>
          </p:nvPr>
        </p:nvSpPr>
        <p:spPr>
          <a:xfrm>
            <a:off x="6213930" y="5357592"/>
            <a:ext cx="554023" cy="365125"/>
          </a:xfrm>
        </p:spPr>
        <p:txBody>
          <a:bodyPr/>
          <a:lstStyle>
            <a:lvl1pPr algn="ctr">
              <a:defRPr/>
            </a:lvl1pPr>
          </a:lstStyle>
          <a:p>
            <a:fld id="{651FC063-5EA9-49AF-AFAF-D68C9E82B23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nchor="ct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7C3F878-F5E8-489B-AC8A-64F2A7E22C28}" type="datetimeFigureOut">
              <a:rPr lang="en-US" smtClean="0"/>
              <a:pPr/>
              <a:t>3/4/17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51FC063-5EA9-49AF-AFAF-D68C9E82B23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1" y="925690"/>
            <a:ext cx="1430867" cy="4763911"/>
          </a:xfrm>
        </p:spPr>
        <p:txBody>
          <a:bodyPr vert="eaVert"/>
          <a:lstStyle>
            <a:lvl1pPr algn="l">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298221" y="1106312"/>
            <a:ext cx="5178779" cy="440266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7C3F878-F5E8-489B-AC8A-64F2A7E22C28}" type="datetimeFigureOut">
              <a:rPr lang="en-US" smtClean="0"/>
              <a:pPr/>
              <a:t>3/4/17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51FC063-5EA9-49AF-AFAF-D68C9E82B23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7C3F878-F5E8-489B-AC8A-64F2A7E22C28}" type="datetimeFigureOut">
              <a:rPr lang="en-US" smtClean="0"/>
              <a:pPr/>
              <a:t>3/4/17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51FC063-5EA9-49AF-AFAF-D68C9E82B23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44979" y="2239430"/>
            <a:ext cx="6254044" cy="1362075"/>
          </a:xfrm>
        </p:spPr>
        <p:txBody>
          <a:bodyPr anchor="b"/>
          <a:lstStyle>
            <a:lvl1pPr algn="ctr">
              <a:defRPr sz="4000" b="0" cap="none" baseline="0"/>
            </a:lvl1pPr>
          </a:lstStyle>
          <a:p>
            <a:r>
              <a:rPr lang="en-US" smtClean="0"/>
              <a:t>Click to edit Master title style</a:t>
            </a:r>
            <a:endParaRPr lang="en-US" dirty="0"/>
          </a:p>
        </p:txBody>
      </p:sp>
      <p:sp>
        <p:nvSpPr>
          <p:cNvPr id="3" name="Text Placeholder 2"/>
          <p:cNvSpPr>
            <a:spLocks noGrp="1"/>
          </p:cNvSpPr>
          <p:nvPr>
            <p:ph type="body" idx="1"/>
          </p:nvPr>
        </p:nvSpPr>
        <p:spPr>
          <a:xfrm>
            <a:off x="1456267" y="3725334"/>
            <a:ext cx="6231467" cy="1309511"/>
          </a:xfrm>
        </p:spPr>
        <p:txBody>
          <a:bodyPr anchor="t"/>
          <a:lstStyle>
            <a:lvl1pPr marL="0" indent="0" algn="ctr">
              <a:buNone/>
              <a:defRPr sz="20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7C3F878-F5E8-489B-AC8A-64F2A7E22C28}" type="datetimeFigureOut">
              <a:rPr lang="en-US" smtClean="0"/>
              <a:pPr/>
              <a:t>3/4/17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51FC063-5EA9-49AF-AFAF-D68C9E82B23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5" name="Date Placeholder 4"/>
          <p:cNvSpPr>
            <a:spLocks noGrp="1"/>
          </p:cNvSpPr>
          <p:nvPr>
            <p:ph type="dt" sz="half" idx="10"/>
          </p:nvPr>
        </p:nvSpPr>
        <p:spPr/>
        <p:txBody>
          <a:bodyPr/>
          <a:lstStyle/>
          <a:p>
            <a:fld id="{B7C3F878-F5E8-489B-AC8A-64F2A7E22C28}" type="datetimeFigureOut">
              <a:rPr lang="en-US" smtClean="0"/>
              <a:pPr/>
              <a:t>3/4/17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51FC063-5EA9-49AF-AFAF-D68C9E82B23B}" type="slidenum">
              <a:rPr lang="en-US" smtClean="0"/>
              <a:pPr/>
              <a:t>‹#›</a:t>
            </a:fld>
            <a:endParaRPr lang="en-US"/>
          </a:p>
        </p:txBody>
      </p:sp>
      <p:sp>
        <p:nvSpPr>
          <p:cNvPr id="9" name="Content Placeholder 8"/>
          <p:cNvSpPr>
            <a:spLocks noGrp="1"/>
          </p:cNvSpPr>
          <p:nvPr>
            <p:ph sz="quarter" idx="13"/>
          </p:nvPr>
        </p:nvSpPr>
        <p:spPr>
          <a:xfrm>
            <a:off x="1298448" y="2121407"/>
            <a:ext cx="3200400" cy="360273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1" name="Content Placeholder 10"/>
          <p:cNvSpPr>
            <a:spLocks noGrp="1"/>
          </p:cNvSpPr>
          <p:nvPr>
            <p:ph sz="quarter" idx="14"/>
          </p:nvPr>
        </p:nvSpPr>
        <p:spPr>
          <a:xfrm>
            <a:off x="4663440" y="2119313"/>
            <a:ext cx="3200400" cy="360521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1557869" y="2122312"/>
            <a:ext cx="2939521" cy="820208"/>
          </a:xfrm>
        </p:spPr>
        <p:txBody>
          <a:bodyPr anchor="b">
            <a:normAutofit/>
          </a:bodyPr>
          <a:lstStyle>
            <a:lvl1pPr marL="0" indent="0" algn="ctr">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5" name="Text Placeholder 4"/>
          <p:cNvSpPr>
            <a:spLocks noGrp="1"/>
          </p:cNvSpPr>
          <p:nvPr>
            <p:ph type="body" sz="quarter" idx="3"/>
          </p:nvPr>
        </p:nvSpPr>
        <p:spPr>
          <a:xfrm>
            <a:off x="4910669" y="2122311"/>
            <a:ext cx="2944368" cy="822960"/>
          </a:xfrm>
        </p:spPr>
        <p:txBody>
          <a:bodyPr anchor="b">
            <a:normAutofit/>
          </a:bodyPr>
          <a:lstStyle>
            <a:lvl1pPr marL="0" indent="0" algn="ctr">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7" name="Date Placeholder 6"/>
          <p:cNvSpPr>
            <a:spLocks noGrp="1"/>
          </p:cNvSpPr>
          <p:nvPr>
            <p:ph type="dt" sz="half" idx="10"/>
          </p:nvPr>
        </p:nvSpPr>
        <p:spPr/>
        <p:txBody>
          <a:bodyPr/>
          <a:lstStyle/>
          <a:p>
            <a:fld id="{B7C3F878-F5E8-489B-AC8A-64F2A7E22C28}" type="datetimeFigureOut">
              <a:rPr lang="en-US" smtClean="0"/>
              <a:pPr/>
              <a:t>3/4/17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51FC063-5EA9-49AF-AFAF-D68C9E82B23B}" type="slidenum">
              <a:rPr lang="en-US" smtClean="0"/>
              <a:pPr/>
              <a:t>‹#›</a:t>
            </a:fld>
            <a:endParaRPr lang="en-US"/>
          </a:p>
        </p:txBody>
      </p:sp>
      <p:sp>
        <p:nvSpPr>
          <p:cNvPr id="11" name="Content Placeholder 10"/>
          <p:cNvSpPr>
            <a:spLocks noGrp="1"/>
          </p:cNvSpPr>
          <p:nvPr>
            <p:ph sz="quarter" idx="13"/>
          </p:nvPr>
        </p:nvSpPr>
        <p:spPr>
          <a:xfrm>
            <a:off x="1298448" y="2944368"/>
            <a:ext cx="3227832" cy="277977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Content Placeholder 12"/>
          <p:cNvSpPr>
            <a:spLocks noGrp="1"/>
          </p:cNvSpPr>
          <p:nvPr>
            <p:ph sz="quarter" idx="14"/>
          </p:nvPr>
        </p:nvSpPr>
        <p:spPr>
          <a:xfrm>
            <a:off x="4645151" y="2944813"/>
            <a:ext cx="3227832" cy="277977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B7C3F878-F5E8-489B-AC8A-64F2A7E22C28}" type="datetimeFigureOut">
              <a:rPr lang="en-US" smtClean="0"/>
              <a:pPr/>
              <a:t>3/4/17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51FC063-5EA9-49AF-AFAF-D68C9E82B23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7C3F878-F5E8-489B-AC8A-64F2A7E22C28}" type="datetimeFigureOut">
              <a:rPr lang="en-US" smtClean="0"/>
              <a:pPr/>
              <a:t>3/4/17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51FC063-5EA9-49AF-AFAF-D68C9E82B23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8" name="Group 15"/>
          <p:cNvGrpSpPr/>
          <p:nvPr/>
        </p:nvGrpSpPr>
        <p:grpSpPr>
          <a:xfrm>
            <a:off x="0" y="0"/>
            <a:ext cx="9144000" cy="6858000"/>
            <a:chOff x="0" y="0"/>
            <a:chExt cx="9144000" cy="6858000"/>
          </a:xfrm>
        </p:grpSpPr>
        <p:sp>
          <p:nvSpPr>
            <p:cNvPr id="9" name="Rectangle 8"/>
            <p:cNvSpPr/>
            <p:nvPr/>
          </p:nvSpPr>
          <p:spPr>
            <a:xfrm>
              <a:off x="0" y="0"/>
              <a:ext cx="7162800" cy="6858000"/>
            </a:xfrm>
            <a:prstGeom prst="rect">
              <a:avLst/>
            </a:prstGeom>
            <a:gradFill flip="none" rotWithShape="1">
              <a:gsLst>
                <a:gs pos="0">
                  <a:srgbClr val="010101">
                    <a:alpha val="51765"/>
                  </a:srgbClr>
                </a:gs>
                <a:gs pos="60000">
                  <a:srgbClr val="FEFEFE">
                    <a:alpha val="0"/>
                  </a:srgb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1143000" y="0"/>
              <a:ext cx="8001000" cy="6858000"/>
            </a:xfrm>
            <a:prstGeom prst="rect">
              <a:avLst/>
            </a:prstGeom>
            <a:gradFill flip="none" rotWithShape="1">
              <a:gsLst>
                <a:gs pos="0">
                  <a:srgbClr val="010101">
                    <a:alpha val="56000"/>
                  </a:srgbClr>
                </a:gs>
                <a:gs pos="61000">
                  <a:srgbClr val="FEFEFE">
                    <a:alpha val="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Freeform 10"/>
          <p:cNvSpPr/>
          <p:nvPr/>
        </p:nvSpPr>
        <p:spPr>
          <a:xfrm rot="10800000">
            <a:off x="632177" y="6058038"/>
            <a:ext cx="7721601" cy="537210"/>
          </a:xfrm>
          <a:custGeom>
            <a:avLst/>
            <a:gdLst>
              <a:gd name="connsiteX0" fmla="*/ 0 w 7955280"/>
              <a:gd name="connsiteY0" fmla="*/ 495300 h 495300"/>
              <a:gd name="connsiteX1" fmla="*/ 169546 w 7955280"/>
              <a:gd name="connsiteY1" fmla="*/ 0 h 495300"/>
              <a:gd name="connsiteX2" fmla="*/ 7785734 w 7955280"/>
              <a:gd name="connsiteY2" fmla="*/ 0 h 495300"/>
              <a:gd name="connsiteX3" fmla="*/ 7955280 w 7955280"/>
              <a:gd name="connsiteY3" fmla="*/ 495300 h 495300"/>
              <a:gd name="connsiteX4" fmla="*/ 0 w 7955280"/>
              <a:gd name="connsiteY4" fmla="*/ 495300 h 495300"/>
              <a:gd name="connsiteX0" fmla="*/ 0 w 7955280"/>
              <a:gd name="connsiteY0" fmla="*/ 495300 h 495300"/>
              <a:gd name="connsiteX1" fmla="*/ 169546 w 7955280"/>
              <a:gd name="connsiteY1" fmla="*/ 0 h 495300"/>
              <a:gd name="connsiteX2" fmla="*/ 3966210 w 7955280"/>
              <a:gd name="connsiteY2" fmla="*/ 95250 h 495300"/>
              <a:gd name="connsiteX3" fmla="*/ 7785734 w 7955280"/>
              <a:gd name="connsiteY3" fmla="*/ 0 h 495300"/>
              <a:gd name="connsiteX4" fmla="*/ 7955280 w 7955280"/>
              <a:gd name="connsiteY4" fmla="*/ 495300 h 495300"/>
              <a:gd name="connsiteX5" fmla="*/ 0 w 7955280"/>
              <a:gd name="connsiteY5" fmla="*/ 495300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955280" h="495300">
                <a:moveTo>
                  <a:pt x="0" y="495300"/>
                </a:moveTo>
                <a:lnTo>
                  <a:pt x="169546" y="0"/>
                </a:lnTo>
                <a:lnTo>
                  <a:pt x="3966210" y="95250"/>
                </a:lnTo>
                <a:lnTo>
                  <a:pt x="7785734" y="0"/>
                </a:lnTo>
                <a:lnTo>
                  <a:pt x="7955280" y="495300"/>
                </a:lnTo>
                <a:lnTo>
                  <a:pt x="0" y="495300"/>
                </a:lnTo>
                <a:close/>
              </a:path>
            </a:pathLst>
          </a:custGeom>
          <a:gradFill flip="none" rotWithShape="1">
            <a:gsLst>
              <a:gs pos="30000">
                <a:srgbClr val="010101">
                  <a:alpha val="34000"/>
                </a:srgbClr>
              </a:gs>
              <a:gs pos="100000">
                <a:srgbClr val="010101">
                  <a:alpha val="26000"/>
                </a:srgbClr>
              </a:gs>
            </a:gsLst>
            <a:path path="circle">
              <a:fillToRect l="50000" t="50000" r="50000" b="50000"/>
            </a:path>
            <a:tileRect/>
          </a:gra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rot="60000">
            <a:off x="4468872" y="605163"/>
            <a:ext cx="3788941" cy="5722296"/>
          </a:xfrm>
          <a:prstGeom prst="rect">
            <a:avLst/>
          </a:prstGeom>
          <a:solidFill>
            <a:schemeClr val="bg1"/>
          </a:solidFill>
          <a:ln w="6350">
            <a:noFill/>
          </a:ln>
          <a:effectLst>
            <a:outerShdw blurRad="101600" dist="508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rot="60000">
            <a:off x="4471416" y="603504"/>
            <a:ext cx="3788941" cy="5722296"/>
          </a:xfrm>
          <a:prstGeom prst="rect">
            <a:avLst/>
          </a:prstGeom>
          <a:blipFill dpi="0" rotWithShape="1">
            <a:blip r:embed="rId2" cstate="print">
              <a:alphaModFix amt="20000"/>
              <a:grayscl/>
              <a:lum contrast="12000"/>
            </a:blip>
            <a:srcRect/>
            <a:tile tx="0" ty="0" sx="100000" sy="100000" flip="none" algn="tl"/>
          </a:blipFill>
          <a:ln w="6350">
            <a:noFill/>
          </a:ln>
          <a:effectLst>
            <a:outerShdw blurRad="101600" dist="508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rot="21540000">
            <a:off x="749204" y="576868"/>
            <a:ext cx="3788941" cy="5722296"/>
          </a:xfrm>
          <a:prstGeom prst="rect">
            <a:avLst/>
          </a:prstGeom>
          <a:solidFill>
            <a:schemeClr val="bg1"/>
          </a:solidFill>
          <a:ln w="6350">
            <a:noFill/>
          </a:ln>
          <a:effectLst>
            <a:outerShdw blurRad="101600" dist="508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rot="21540000">
            <a:off x="749808" y="576072"/>
            <a:ext cx="3788941" cy="5722296"/>
          </a:xfrm>
          <a:prstGeom prst="rect">
            <a:avLst/>
          </a:prstGeom>
          <a:blipFill dpi="0" rotWithShape="1">
            <a:blip r:embed="rId2" cstate="print">
              <a:alphaModFix amt="20000"/>
              <a:grayscl/>
              <a:lum contrast="12000"/>
            </a:blip>
            <a:srcRect/>
            <a:tile tx="0" ty="0" sx="100000" sy="100000" flip="none" algn="tl"/>
          </a:blipFill>
          <a:ln w="6350">
            <a:noFill/>
          </a:ln>
          <a:effectLst>
            <a:outerShdw blurRad="101600" dist="508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2" descr="C:\Users\Administrator\Desktop\Pushpin Dev\Assets\pushpinLeft.png"/>
          <p:cNvPicPr>
            <a:picLocks noChangeAspect="1" noChangeArrowheads="1"/>
          </p:cNvPicPr>
          <p:nvPr/>
        </p:nvPicPr>
        <p:blipFill>
          <a:blip r:embed="rId3" cstate="print"/>
          <a:srcRect/>
          <a:stretch>
            <a:fillRect/>
          </a:stretch>
        </p:blipFill>
        <p:spPr bwMode="auto">
          <a:xfrm rot="1435684">
            <a:off x="2371106" y="293953"/>
            <a:ext cx="567831" cy="567830"/>
          </a:xfrm>
          <a:prstGeom prst="rect">
            <a:avLst/>
          </a:prstGeom>
          <a:noFill/>
        </p:spPr>
      </p:pic>
      <p:pic>
        <p:nvPicPr>
          <p:cNvPr id="19" name="Picture 2" descr="C:\Users\Administrator\Desktop\Pushpin Dev\Assets\pushpinLeft.png"/>
          <p:cNvPicPr>
            <a:picLocks noChangeAspect="1" noChangeArrowheads="1"/>
          </p:cNvPicPr>
          <p:nvPr/>
        </p:nvPicPr>
        <p:blipFill>
          <a:blip r:embed="rId3" cstate="print"/>
          <a:srcRect/>
          <a:stretch>
            <a:fillRect/>
          </a:stretch>
        </p:blipFill>
        <p:spPr bwMode="auto">
          <a:xfrm rot="4096196">
            <a:off x="6279647" y="333163"/>
            <a:ext cx="566928" cy="566928"/>
          </a:xfrm>
          <a:prstGeom prst="rect">
            <a:avLst/>
          </a:prstGeom>
          <a:noFill/>
        </p:spPr>
      </p:pic>
      <p:sp>
        <p:nvSpPr>
          <p:cNvPr id="2" name="Title 1"/>
          <p:cNvSpPr>
            <a:spLocks noGrp="1"/>
          </p:cNvSpPr>
          <p:nvPr>
            <p:ph type="title"/>
          </p:nvPr>
        </p:nvSpPr>
        <p:spPr>
          <a:xfrm rot="-60000">
            <a:off x="1108976" y="2020042"/>
            <a:ext cx="3064827" cy="1503037"/>
          </a:xfrm>
        </p:spPr>
        <p:txBody>
          <a:bodyPr anchor="b">
            <a:normAutofit/>
          </a:bodyPr>
          <a:lstStyle>
            <a:lvl1pPr algn="ctr">
              <a:defRPr sz="2400" b="0"/>
            </a:lvl1pPr>
          </a:lstStyle>
          <a:p>
            <a:r>
              <a:rPr lang="en-US" smtClean="0"/>
              <a:t>Click to edit Master title style</a:t>
            </a:r>
            <a:endParaRPr lang="en-US"/>
          </a:p>
        </p:txBody>
      </p:sp>
      <p:sp>
        <p:nvSpPr>
          <p:cNvPr id="3" name="Content Placeholder 2"/>
          <p:cNvSpPr>
            <a:spLocks noGrp="1"/>
          </p:cNvSpPr>
          <p:nvPr>
            <p:ph idx="1"/>
          </p:nvPr>
        </p:nvSpPr>
        <p:spPr>
          <a:xfrm rot="60000">
            <a:off x="4854291" y="1150993"/>
            <a:ext cx="3020792" cy="4625489"/>
          </a:xfrm>
        </p:spPr>
        <p:txBody>
          <a:bodyPr anchor="ctr"/>
          <a:lstStyle>
            <a:lvl1pPr>
              <a:defRPr sz="2200"/>
            </a:lvl1pPr>
            <a:lvl2pPr>
              <a:defRPr sz="2000"/>
            </a:lvl2pPr>
            <a:lvl3pPr>
              <a:defRPr sz="1800"/>
            </a:lvl3pPr>
            <a:lvl4pPr>
              <a:defRPr sz="1600"/>
            </a:lvl4pPr>
            <a:lvl5pPr>
              <a:defRPr sz="14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rot="-60000">
            <a:off x="1148125" y="3623748"/>
            <a:ext cx="3048891" cy="21004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rot="60000">
            <a:off x="6341698" y="5885672"/>
            <a:ext cx="1213821" cy="365125"/>
          </a:xfrm>
        </p:spPr>
        <p:txBody>
          <a:bodyPr/>
          <a:lstStyle/>
          <a:p>
            <a:fld id="{B7C3F878-F5E8-489B-AC8A-64F2A7E22C28}" type="datetimeFigureOut">
              <a:rPr lang="en-US" smtClean="0"/>
              <a:pPr/>
              <a:t>3/4/17</a:t>
            </a:fld>
            <a:endParaRPr lang="en-US"/>
          </a:p>
        </p:txBody>
      </p:sp>
      <p:sp>
        <p:nvSpPr>
          <p:cNvPr id="6" name="Footer Placeholder 5"/>
          <p:cNvSpPr>
            <a:spLocks noGrp="1"/>
          </p:cNvSpPr>
          <p:nvPr>
            <p:ph type="ftr" sz="quarter" idx="11"/>
          </p:nvPr>
        </p:nvSpPr>
        <p:spPr>
          <a:xfrm rot="-60000">
            <a:off x="914554" y="5829261"/>
            <a:ext cx="3522607" cy="365125"/>
          </a:xfrm>
        </p:spPr>
        <p:txBody>
          <a:bodyPr/>
          <a:lstStyle/>
          <a:p>
            <a:endParaRPr lang="en-US" dirty="0"/>
          </a:p>
        </p:txBody>
      </p:sp>
      <p:sp>
        <p:nvSpPr>
          <p:cNvPr id="7" name="Slide Number Placeholder 6"/>
          <p:cNvSpPr>
            <a:spLocks noGrp="1"/>
          </p:cNvSpPr>
          <p:nvPr>
            <p:ph type="sldNum" sz="quarter" idx="12"/>
          </p:nvPr>
        </p:nvSpPr>
        <p:spPr>
          <a:xfrm rot="60000">
            <a:off x="7557313" y="5896961"/>
            <a:ext cx="554023" cy="365125"/>
          </a:xfrm>
        </p:spPr>
        <p:txBody>
          <a:bodyPr/>
          <a:lstStyle/>
          <a:p>
            <a:fld id="{651FC063-5EA9-49AF-AFAF-D68C9E82B23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8" name="Group 15"/>
          <p:cNvGrpSpPr/>
          <p:nvPr/>
        </p:nvGrpSpPr>
        <p:grpSpPr>
          <a:xfrm>
            <a:off x="0" y="0"/>
            <a:ext cx="9144000" cy="6858000"/>
            <a:chOff x="0" y="0"/>
            <a:chExt cx="9144000" cy="6858000"/>
          </a:xfrm>
        </p:grpSpPr>
        <p:sp>
          <p:nvSpPr>
            <p:cNvPr id="9" name="Rectangle 8"/>
            <p:cNvSpPr/>
            <p:nvPr/>
          </p:nvSpPr>
          <p:spPr>
            <a:xfrm>
              <a:off x="0" y="0"/>
              <a:ext cx="7162800" cy="6858000"/>
            </a:xfrm>
            <a:prstGeom prst="rect">
              <a:avLst/>
            </a:prstGeom>
            <a:gradFill flip="none" rotWithShape="1">
              <a:gsLst>
                <a:gs pos="0">
                  <a:srgbClr val="010101">
                    <a:alpha val="51765"/>
                  </a:srgbClr>
                </a:gs>
                <a:gs pos="60000">
                  <a:srgbClr val="FEFEFE">
                    <a:alpha val="0"/>
                  </a:srgb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1143000" y="0"/>
              <a:ext cx="8001000" cy="6858000"/>
            </a:xfrm>
            <a:prstGeom prst="rect">
              <a:avLst/>
            </a:prstGeom>
            <a:gradFill flip="none" rotWithShape="1">
              <a:gsLst>
                <a:gs pos="0">
                  <a:srgbClr val="010101">
                    <a:alpha val="56000"/>
                  </a:srgbClr>
                </a:gs>
                <a:gs pos="61000">
                  <a:srgbClr val="FEFEFE">
                    <a:alpha val="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1" name="Freeform 30"/>
          <p:cNvSpPr/>
          <p:nvPr/>
        </p:nvSpPr>
        <p:spPr>
          <a:xfrm rot="10800000">
            <a:off x="632177" y="6058038"/>
            <a:ext cx="7721601" cy="537210"/>
          </a:xfrm>
          <a:custGeom>
            <a:avLst/>
            <a:gdLst>
              <a:gd name="connsiteX0" fmla="*/ 0 w 7955280"/>
              <a:gd name="connsiteY0" fmla="*/ 495300 h 495300"/>
              <a:gd name="connsiteX1" fmla="*/ 169546 w 7955280"/>
              <a:gd name="connsiteY1" fmla="*/ 0 h 495300"/>
              <a:gd name="connsiteX2" fmla="*/ 7785734 w 7955280"/>
              <a:gd name="connsiteY2" fmla="*/ 0 h 495300"/>
              <a:gd name="connsiteX3" fmla="*/ 7955280 w 7955280"/>
              <a:gd name="connsiteY3" fmla="*/ 495300 h 495300"/>
              <a:gd name="connsiteX4" fmla="*/ 0 w 7955280"/>
              <a:gd name="connsiteY4" fmla="*/ 495300 h 495300"/>
              <a:gd name="connsiteX0" fmla="*/ 0 w 7955280"/>
              <a:gd name="connsiteY0" fmla="*/ 495300 h 495300"/>
              <a:gd name="connsiteX1" fmla="*/ 169546 w 7955280"/>
              <a:gd name="connsiteY1" fmla="*/ 0 h 495300"/>
              <a:gd name="connsiteX2" fmla="*/ 3966210 w 7955280"/>
              <a:gd name="connsiteY2" fmla="*/ 95250 h 495300"/>
              <a:gd name="connsiteX3" fmla="*/ 7785734 w 7955280"/>
              <a:gd name="connsiteY3" fmla="*/ 0 h 495300"/>
              <a:gd name="connsiteX4" fmla="*/ 7955280 w 7955280"/>
              <a:gd name="connsiteY4" fmla="*/ 495300 h 495300"/>
              <a:gd name="connsiteX5" fmla="*/ 0 w 7955280"/>
              <a:gd name="connsiteY5" fmla="*/ 495300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955280" h="495300">
                <a:moveTo>
                  <a:pt x="0" y="495300"/>
                </a:moveTo>
                <a:lnTo>
                  <a:pt x="169546" y="0"/>
                </a:lnTo>
                <a:lnTo>
                  <a:pt x="3966210" y="95250"/>
                </a:lnTo>
                <a:lnTo>
                  <a:pt x="7785734" y="0"/>
                </a:lnTo>
                <a:lnTo>
                  <a:pt x="7955280" y="495300"/>
                </a:lnTo>
                <a:lnTo>
                  <a:pt x="0" y="495300"/>
                </a:lnTo>
                <a:close/>
              </a:path>
            </a:pathLst>
          </a:custGeom>
          <a:gradFill flip="none" rotWithShape="1">
            <a:gsLst>
              <a:gs pos="30000">
                <a:srgbClr val="010101">
                  <a:alpha val="34000"/>
                </a:srgbClr>
              </a:gs>
              <a:gs pos="100000">
                <a:srgbClr val="010101">
                  <a:alpha val="26000"/>
                </a:srgbClr>
              </a:gs>
            </a:gsLst>
            <a:path path="circle">
              <a:fillToRect l="50000" t="50000" r="50000" b="50000"/>
            </a:path>
            <a:tileRect/>
          </a:gra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rot="21540000">
            <a:off x="749204" y="576868"/>
            <a:ext cx="3788941" cy="5722296"/>
          </a:xfrm>
          <a:prstGeom prst="rect">
            <a:avLst/>
          </a:prstGeom>
          <a:solidFill>
            <a:schemeClr val="bg1"/>
          </a:solidFill>
          <a:ln w="6350">
            <a:noFill/>
          </a:ln>
          <a:effectLst>
            <a:outerShdw blurRad="101600" dist="508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rot="21540000">
            <a:off x="745058" y="575769"/>
            <a:ext cx="3788941" cy="5722296"/>
          </a:xfrm>
          <a:prstGeom prst="rect">
            <a:avLst/>
          </a:prstGeom>
          <a:blipFill dpi="0" rotWithShape="1">
            <a:blip r:embed="rId2" cstate="print">
              <a:alphaModFix amt="20000"/>
              <a:grayscl/>
              <a:lum contrast="12000"/>
            </a:blip>
            <a:srcRect/>
            <a:tile tx="0" ty="0" sx="100000" sy="100000" flip="none" algn="tl"/>
          </a:blipFill>
          <a:ln w="6350">
            <a:noFill/>
          </a:ln>
          <a:effectLst>
            <a:outerShdw blurRad="101600" dist="508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rot="60000">
            <a:off x="4468872" y="605163"/>
            <a:ext cx="3788941" cy="5722296"/>
          </a:xfrm>
          <a:prstGeom prst="rect">
            <a:avLst/>
          </a:prstGeom>
          <a:solidFill>
            <a:schemeClr val="bg1"/>
          </a:solidFill>
          <a:ln w="6350">
            <a:noFill/>
          </a:ln>
          <a:effectLst>
            <a:outerShdw blurRad="101600" dist="508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rot="60000">
            <a:off x="4464768" y="603920"/>
            <a:ext cx="3788941" cy="5722296"/>
          </a:xfrm>
          <a:prstGeom prst="rect">
            <a:avLst/>
          </a:prstGeom>
          <a:blipFill dpi="0" rotWithShape="1">
            <a:blip r:embed="rId2" cstate="print">
              <a:alphaModFix amt="20000"/>
              <a:grayscl/>
              <a:lum contrast="12000"/>
            </a:blip>
            <a:srcRect/>
            <a:tile tx="0" ty="0" sx="100000" sy="100000" flip="none" algn="tl"/>
          </a:blipFill>
          <a:ln w="6350">
            <a:noFill/>
          </a:ln>
          <a:effectLst>
            <a:outerShdw blurRad="101600" dist="508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2" descr="C:\Users\Administrator\Desktop\Pushpin Dev\Assets\pushpinLeft.png"/>
          <p:cNvPicPr>
            <a:picLocks noChangeAspect="1" noChangeArrowheads="1"/>
          </p:cNvPicPr>
          <p:nvPr/>
        </p:nvPicPr>
        <p:blipFill>
          <a:blip r:embed="rId3" cstate="print"/>
          <a:srcRect/>
          <a:stretch>
            <a:fillRect/>
          </a:stretch>
        </p:blipFill>
        <p:spPr bwMode="auto">
          <a:xfrm rot="1435684">
            <a:off x="2371106" y="293953"/>
            <a:ext cx="567831" cy="567830"/>
          </a:xfrm>
          <a:prstGeom prst="rect">
            <a:avLst/>
          </a:prstGeom>
          <a:noFill/>
        </p:spPr>
      </p:pic>
      <p:pic>
        <p:nvPicPr>
          <p:cNvPr id="15" name="Picture 2" descr="C:\Users\Administrator\Desktop\Pushpin Dev\Assets\pushpinLeft.png"/>
          <p:cNvPicPr>
            <a:picLocks noChangeAspect="1" noChangeArrowheads="1"/>
          </p:cNvPicPr>
          <p:nvPr/>
        </p:nvPicPr>
        <p:blipFill>
          <a:blip r:embed="rId3" cstate="print"/>
          <a:srcRect/>
          <a:stretch>
            <a:fillRect/>
          </a:stretch>
        </p:blipFill>
        <p:spPr bwMode="auto">
          <a:xfrm rot="4096196">
            <a:off x="6279647" y="333163"/>
            <a:ext cx="566928" cy="566928"/>
          </a:xfrm>
          <a:prstGeom prst="rect">
            <a:avLst/>
          </a:prstGeom>
          <a:noFill/>
        </p:spPr>
      </p:pic>
      <p:sp>
        <p:nvSpPr>
          <p:cNvPr id="2" name="Title 1"/>
          <p:cNvSpPr>
            <a:spLocks noGrp="1"/>
          </p:cNvSpPr>
          <p:nvPr>
            <p:ph type="title"/>
          </p:nvPr>
        </p:nvSpPr>
        <p:spPr>
          <a:xfrm rot="-60000">
            <a:off x="1106424" y="2020824"/>
            <a:ext cx="3063240" cy="1499616"/>
          </a:xfrm>
        </p:spPr>
        <p:txBody>
          <a:bodyPr anchor="b">
            <a:normAutofit/>
          </a:bodyPr>
          <a:lstStyle>
            <a:lvl1pPr algn="ctr">
              <a:defRPr sz="2400" b="0"/>
            </a:lvl1pPr>
          </a:lstStyle>
          <a:p>
            <a:r>
              <a:rPr lang="en-US" smtClean="0"/>
              <a:t>Click to edit Master title style</a:t>
            </a:r>
            <a:endParaRPr lang="en-US" dirty="0"/>
          </a:p>
        </p:txBody>
      </p:sp>
      <p:sp>
        <p:nvSpPr>
          <p:cNvPr id="3" name="Picture Placeholder 2"/>
          <p:cNvSpPr>
            <a:spLocks noGrp="1"/>
          </p:cNvSpPr>
          <p:nvPr>
            <p:ph type="pic" idx="1"/>
          </p:nvPr>
        </p:nvSpPr>
        <p:spPr>
          <a:xfrm rot="60000">
            <a:off x="4898615" y="1207272"/>
            <a:ext cx="2913863" cy="4539412"/>
          </a:xfrm>
          <a:ln w="101600" cap="rnd">
            <a:solidFill>
              <a:srgbClr val="FFFFFF"/>
            </a:solidFill>
          </a:ln>
          <a:effectLst>
            <a:outerShdw blurRad="88900" dir="2700000" algn="tl" rotWithShape="0">
              <a:prstClr val="black">
                <a:alpha val="40000"/>
              </a:prstClr>
            </a:outerShdw>
          </a:effectLst>
        </p:spPr>
        <p:txBody>
          <a:bodyPr>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rot="-60000">
            <a:off x="1152144" y="3621024"/>
            <a:ext cx="3044952" cy="210312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rot="60000">
            <a:off x="6345936" y="5888737"/>
            <a:ext cx="1213821" cy="365125"/>
          </a:xfrm>
        </p:spPr>
        <p:txBody>
          <a:bodyPr/>
          <a:lstStyle/>
          <a:p>
            <a:fld id="{B7C3F878-F5E8-489B-AC8A-64F2A7E22C28}" type="datetimeFigureOut">
              <a:rPr lang="en-US" smtClean="0"/>
              <a:pPr/>
              <a:t>3/4/17</a:t>
            </a:fld>
            <a:endParaRPr lang="en-US"/>
          </a:p>
        </p:txBody>
      </p:sp>
      <p:sp>
        <p:nvSpPr>
          <p:cNvPr id="6" name="Footer Placeholder 5"/>
          <p:cNvSpPr>
            <a:spLocks noGrp="1"/>
          </p:cNvSpPr>
          <p:nvPr>
            <p:ph type="ftr" sz="quarter" idx="11"/>
          </p:nvPr>
        </p:nvSpPr>
        <p:spPr>
          <a:xfrm rot="-60000">
            <a:off x="914569" y="5831037"/>
            <a:ext cx="3319043" cy="365125"/>
          </a:xfrm>
        </p:spPr>
        <p:txBody>
          <a:bodyPr/>
          <a:lstStyle/>
          <a:p>
            <a:endParaRPr lang="en-US" dirty="0"/>
          </a:p>
        </p:txBody>
      </p:sp>
      <p:sp>
        <p:nvSpPr>
          <p:cNvPr id="7" name="Slide Number Placeholder 6"/>
          <p:cNvSpPr>
            <a:spLocks noGrp="1"/>
          </p:cNvSpPr>
          <p:nvPr>
            <p:ph type="sldNum" sz="quarter" idx="12"/>
          </p:nvPr>
        </p:nvSpPr>
        <p:spPr>
          <a:xfrm rot="60000">
            <a:off x="7562089" y="5900026"/>
            <a:ext cx="554023" cy="365125"/>
          </a:xfrm>
        </p:spPr>
        <p:txBody>
          <a:bodyPr/>
          <a:lstStyle/>
          <a:p>
            <a:fld id="{651FC063-5EA9-49AF-AFAF-D68C9E82B23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3.jpeg"/><Relationship Id="rId14" Type="http://schemas.openxmlformats.org/officeDocument/2006/relationships/image" Target="../media/image4.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15"/>
          <p:cNvGrpSpPr/>
          <p:nvPr/>
        </p:nvGrpSpPr>
        <p:grpSpPr>
          <a:xfrm>
            <a:off x="0" y="0"/>
            <a:ext cx="9144000" cy="6858000"/>
            <a:chOff x="0" y="0"/>
            <a:chExt cx="9144000" cy="6858000"/>
          </a:xfrm>
        </p:grpSpPr>
        <p:sp>
          <p:nvSpPr>
            <p:cNvPr id="8" name="Rectangle 7"/>
            <p:cNvSpPr/>
            <p:nvPr/>
          </p:nvSpPr>
          <p:spPr>
            <a:xfrm>
              <a:off x="0" y="0"/>
              <a:ext cx="7162800" cy="6858000"/>
            </a:xfrm>
            <a:prstGeom prst="rect">
              <a:avLst/>
            </a:prstGeom>
            <a:gradFill flip="none" rotWithShape="1">
              <a:gsLst>
                <a:gs pos="0">
                  <a:srgbClr val="010101">
                    <a:alpha val="51765"/>
                  </a:srgbClr>
                </a:gs>
                <a:gs pos="60000">
                  <a:srgbClr val="FEFEFE">
                    <a:alpha val="0"/>
                  </a:srgb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1143000" y="0"/>
              <a:ext cx="8001000" cy="6858000"/>
            </a:xfrm>
            <a:prstGeom prst="rect">
              <a:avLst/>
            </a:prstGeom>
            <a:gradFill flip="none" rotWithShape="1">
              <a:gsLst>
                <a:gs pos="0">
                  <a:srgbClr val="010101">
                    <a:alpha val="56000"/>
                  </a:srgbClr>
                </a:gs>
                <a:gs pos="61000">
                  <a:srgbClr val="FEFEFE">
                    <a:alpha val="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Freeform 9"/>
          <p:cNvSpPr/>
          <p:nvPr/>
        </p:nvSpPr>
        <p:spPr>
          <a:xfrm rot="10800000">
            <a:off x="628650" y="6069330"/>
            <a:ext cx="7920991" cy="537210"/>
          </a:xfrm>
          <a:custGeom>
            <a:avLst/>
            <a:gdLst>
              <a:gd name="connsiteX0" fmla="*/ 0 w 7955280"/>
              <a:gd name="connsiteY0" fmla="*/ 495300 h 495300"/>
              <a:gd name="connsiteX1" fmla="*/ 169546 w 7955280"/>
              <a:gd name="connsiteY1" fmla="*/ 0 h 495300"/>
              <a:gd name="connsiteX2" fmla="*/ 7785734 w 7955280"/>
              <a:gd name="connsiteY2" fmla="*/ 0 h 495300"/>
              <a:gd name="connsiteX3" fmla="*/ 7955280 w 7955280"/>
              <a:gd name="connsiteY3" fmla="*/ 495300 h 495300"/>
              <a:gd name="connsiteX4" fmla="*/ 0 w 7955280"/>
              <a:gd name="connsiteY4" fmla="*/ 495300 h 495300"/>
              <a:gd name="connsiteX0" fmla="*/ 0 w 7955280"/>
              <a:gd name="connsiteY0" fmla="*/ 495300 h 495300"/>
              <a:gd name="connsiteX1" fmla="*/ 169546 w 7955280"/>
              <a:gd name="connsiteY1" fmla="*/ 0 h 495300"/>
              <a:gd name="connsiteX2" fmla="*/ 3966210 w 7955280"/>
              <a:gd name="connsiteY2" fmla="*/ 95250 h 495300"/>
              <a:gd name="connsiteX3" fmla="*/ 7785734 w 7955280"/>
              <a:gd name="connsiteY3" fmla="*/ 0 h 495300"/>
              <a:gd name="connsiteX4" fmla="*/ 7955280 w 7955280"/>
              <a:gd name="connsiteY4" fmla="*/ 495300 h 495300"/>
              <a:gd name="connsiteX5" fmla="*/ 0 w 7955280"/>
              <a:gd name="connsiteY5" fmla="*/ 495300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955280" h="495300">
                <a:moveTo>
                  <a:pt x="0" y="495300"/>
                </a:moveTo>
                <a:lnTo>
                  <a:pt x="169546" y="0"/>
                </a:lnTo>
                <a:lnTo>
                  <a:pt x="3966210" y="95250"/>
                </a:lnTo>
                <a:lnTo>
                  <a:pt x="7785734" y="0"/>
                </a:lnTo>
                <a:lnTo>
                  <a:pt x="7955280" y="495300"/>
                </a:lnTo>
                <a:lnTo>
                  <a:pt x="0" y="495300"/>
                </a:lnTo>
                <a:close/>
              </a:path>
            </a:pathLst>
          </a:custGeom>
          <a:gradFill flip="none" rotWithShape="1">
            <a:gsLst>
              <a:gs pos="30000">
                <a:srgbClr val="010101">
                  <a:alpha val="34000"/>
                </a:srgbClr>
              </a:gs>
              <a:gs pos="100000">
                <a:srgbClr val="010101">
                  <a:alpha val="26000"/>
                </a:srgbClr>
              </a:gs>
            </a:gsLst>
            <a:path path="circle">
              <a:fillToRect l="50000" t="50000" r="50000" b="50000"/>
            </a:path>
            <a:tileRect/>
          </a:gra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731520" y="575310"/>
            <a:ext cx="7696200" cy="5715000"/>
          </a:xfrm>
          <a:prstGeom prst="rect">
            <a:avLst/>
          </a:prstGeom>
          <a:solidFill>
            <a:schemeClr val="bg1">
              <a:lumMod val="75000"/>
              <a:lumOff val="25000"/>
            </a:schemeClr>
          </a:solidFill>
          <a:ln w="6350">
            <a:noFill/>
          </a:ln>
          <a:effectLst>
            <a:outerShdw blurRad="101600" dist="508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731520" y="576072"/>
            <a:ext cx="7696200" cy="5715000"/>
          </a:xfrm>
          <a:prstGeom prst="rect">
            <a:avLst/>
          </a:prstGeom>
          <a:blipFill dpi="0" rotWithShape="1">
            <a:blip r:embed="rId13" cstate="print">
              <a:alphaModFix amt="20000"/>
              <a:grayscl/>
              <a:lum contrast="12000"/>
            </a:blip>
            <a:srcRect/>
            <a:tile tx="0" ty="0" sx="100000" sy="100000" flip="none" algn="tl"/>
          </a:blipFill>
          <a:ln w="6350">
            <a:noFill/>
          </a:ln>
          <a:effectLst>
            <a:outerShdw blurRad="101600" dist="508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2" descr="C:\Users\Administrator\Desktop\Pushpin Dev\Assets\pushpinLeft.png"/>
          <p:cNvPicPr>
            <a:picLocks noChangeAspect="1" noChangeArrowheads="1"/>
          </p:cNvPicPr>
          <p:nvPr/>
        </p:nvPicPr>
        <p:blipFill>
          <a:blip r:embed="rId14" cstate="print"/>
          <a:srcRect/>
          <a:stretch>
            <a:fillRect/>
          </a:stretch>
        </p:blipFill>
        <p:spPr bwMode="auto">
          <a:xfrm rot="1435684">
            <a:off x="543741" y="273091"/>
            <a:ext cx="567831" cy="567830"/>
          </a:xfrm>
          <a:prstGeom prst="rect">
            <a:avLst/>
          </a:prstGeom>
          <a:noFill/>
        </p:spPr>
      </p:pic>
      <p:pic>
        <p:nvPicPr>
          <p:cNvPr id="14" name="Picture 2" descr="C:\Users\Administrator\Desktop\Pushpin Dev\Assets\pushpinLeft.png"/>
          <p:cNvPicPr>
            <a:picLocks noChangeAspect="1" noChangeArrowheads="1"/>
          </p:cNvPicPr>
          <p:nvPr/>
        </p:nvPicPr>
        <p:blipFill>
          <a:blip r:embed="rId14" cstate="print"/>
          <a:srcRect/>
          <a:stretch>
            <a:fillRect/>
          </a:stretch>
        </p:blipFill>
        <p:spPr bwMode="auto">
          <a:xfrm rot="4096196">
            <a:off x="8115079" y="298163"/>
            <a:ext cx="566928" cy="566928"/>
          </a:xfrm>
          <a:prstGeom prst="rect">
            <a:avLst/>
          </a:prstGeom>
          <a:noFill/>
        </p:spPr>
      </p:pic>
      <p:sp>
        <p:nvSpPr>
          <p:cNvPr id="2" name="Title Placeholder 1"/>
          <p:cNvSpPr>
            <a:spLocks noGrp="1"/>
          </p:cNvSpPr>
          <p:nvPr>
            <p:ph type="title"/>
          </p:nvPr>
        </p:nvSpPr>
        <p:spPr>
          <a:xfrm>
            <a:off x="1095023" y="817582"/>
            <a:ext cx="6965245" cy="1202485"/>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463040" y="2119257"/>
            <a:ext cx="6196405" cy="3603812"/>
          </a:xfrm>
          <a:prstGeom prst="rect">
            <a:avLst/>
          </a:prstGeom>
        </p:spPr>
        <p:txBody>
          <a:bodyPr vert="horz" lIns="91440" tIns="45720" rIns="91440" bIns="45720" rtlCol="0"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454588" y="5809152"/>
            <a:ext cx="1213821" cy="365125"/>
          </a:xfrm>
          <a:prstGeom prst="rect">
            <a:avLst/>
          </a:prstGeom>
        </p:spPr>
        <p:txBody>
          <a:bodyPr vert="horz" lIns="91440" tIns="45720" rIns="91440" bIns="45720" rtlCol="0" anchor="ctr"/>
          <a:lstStyle>
            <a:lvl1pPr algn="r">
              <a:defRPr sz="1200">
                <a:solidFill>
                  <a:schemeClr val="tx2"/>
                </a:solidFill>
                <a:latin typeface="Rage Italic" pitchFamily="66" charset="0"/>
              </a:defRPr>
            </a:lvl1pPr>
          </a:lstStyle>
          <a:p>
            <a:fld id="{B7C3F878-F5E8-489B-AC8A-64F2A7E22C28}" type="datetimeFigureOut">
              <a:rPr lang="en-US" smtClean="0"/>
              <a:pPr/>
              <a:t>3/4/17</a:t>
            </a:fld>
            <a:endParaRPr lang="en-US" dirty="0"/>
          </a:p>
        </p:txBody>
      </p:sp>
      <p:sp>
        <p:nvSpPr>
          <p:cNvPr id="5" name="Footer Placeholder 4"/>
          <p:cNvSpPr>
            <a:spLocks noGrp="1"/>
          </p:cNvSpPr>
          <p:nvPr>
            <p:ph type="ftr" sz="quarter" idx="3"/>
          </p:nvPr>
        </p:nvSpPr>
        <p:spPr>
          <a:xfrm>
            <a:off x="914401" y="5809152"/>
            <a:ext cx="5540188" cy="365125"/>
          </a:xfrm>
          <a:prstGeom prst="rect">
            <a:avLst/>
          </a:prstGeom>
        </p:spPr>
        <p:txBody>
          <a:bodyPr vert="horz" lIns="91440" tIns="45720" rIns="91440" bIns="45720" rtlCol="0" anchor="ctr"/>
          <a:lstStyle>
            <a:lvl1pPr algn="l">
              <a:defRPr sz="1400">
                <a:solidFill>
                  <a:schemeClr val="tx2"/>
                </a:solidFill>
                <a:latin typeface="Rage Italic" pitchFamily="66" charset="0"/>
              </a:defRPr>
            </a:lvl1pPr>
          </a:lstStyle>
          <a:p>
            <a:endParaRPr lang="en-US" dirty="0"/>
          </a:p>
        </p:txBody>
      </p:sp>
      <p:sp>
        <p:nvSpPr>
          <p:cNvPr id="6" name="Slide Number Placeholder 5"/>
          <p:cNvSpPr>
            <a:spLocks noGrp="1"/>
          </p:cNvSpPr>
          <p:nvPr>
            <p:ph type="sldNum" sz="quarter" idx="4"/>
          </p:nvPr>
        </p:nvSpPr>
        <p:spPr>
          <a:xfrm>
            <a:off x="7670202" y="5809152"/>
            <a:ext cx="554023" cy="365125"/>
          </a:xfrm>
          <a:prstGeom prst="rect">
            <a:avLst/>
          </a:prstGeom>
        </p:spPr>
        <p:txBody>
          <a:bodyPr vert="horz" lIns="91440" tIns="45720" rIns="91440" bIns="45720" rtlCol="0" anchor="ctr"/>
          <a:lstStyle>
            <a:lvl1pPr algn="r">
              <a:defRPr sz="1400">
                <a:solidFill>
                  <a:schemeClr val="tx2"/>
                </a:solidFill>
                <a:latin typeface="Rage Italic" pitchFamily="66" charset="0"/>
              </a:defRPr>
            </a:lvl1pPr>
          </a:lstStyle>
          <a:p>
            <a:fld id="{651FC063-5EA9-49AF-AFAF-D68C9E82B23B}"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74320" indent="-274320" algn="l" defTabSz="914400" rtl="0" eaLnBrk="1" latinLnBrk="0" hangingPunct="1">
        <a:spcBef>
          <a:spcPct val="20000"/>
        </a:spcBef>
        <a:buClr>
          <a:schemeClr val="accent2"/>
        </a:buClr>
        <a:buSzPct val="85000"/>
        <a:buFont typeface="Brush Script MT" pitchFamily="66" charset="0"/>
        <a:buChar char="O"/>
        <a:defRPr sz="2400" kern="1200">
          <a:solidFill>
            <a:schemeClr val="tx1"/>
          </a:solidFill>
          <a:latin typeface="+mn-lt"/>
          <a:ea typeface="+mn-ea"/>
          <a:cs typeface="+mn-cs"/>
        </a:defRPr>
      </a:lvl1pPr>
      <a:lvl2pPr marL="640080" indent="-274320" algn="l" defTabSz="914400" rtl="0" eaLnBrk="1" latinLnBrk="0" hangingPunct="1">
        <a:spcBef>
          <a:spcPct val="20000"/>
        </a:spcBef>
        <a:buClr>
          <a:schemeClr val="accent2"/>
        </a:buClr>
        <a:buSzPct val="85000"/>
        <a:buFont typeface="Brush Script MT" pitchFamily="66" charset="0"/>
        <a:buChar char="O"/>
        <a:defRPr sz="2200" kern="1200">
          <a:solidFill>
            <a:schemeClr val="tx1"/>
          </a:solidFill>
          <a:latin typeface="+mn-lt"/>
          <a:ea typeface="+mn-ea"/>
          <a:cs typeface="+mn-cs"/>
        </a:defRPr>
      </a:lvl2pPr>
      <a:lvl3pPr marL="914400" indent="-228600" algn="l" defTabSz="914400" rtl="0" eaLnBrk="1" latinLnBrk="0" hangingPunct="1">
        <a:spcBef>
          <a:spcPct val="20000"/>
        </a:spcBef>
        <a:buClr>
          <a:schemeClr val="accent2"/>
        </a:buClr>
        <a:buSzPct val="85000"/>
        <a:buFont typeface="Brush Script MT" pitchFamily="66" charset="0"/>
        <a:buChar char="O"/>
        <a:defRPr sz="2000" kern="1200">
          <a:solidFill>
            <a:schemeClr val="tx1"/>
          </a:solidFill>
          <a:latin typeface="+mn-lt"/>
          <a:ea typeface="+mn-ea"/>
          <a:cs typeface="+mn-cs"/>
        </a:defRPr>
      </a:lvl3pPr>
      <a:lvl4pPr marL="1280160" indent="-228600" algn="l" defTabSz="914400" rtl="0" eaLnBrk="1" latinLnBrk="0" hangingPunct="1">
        <a:spcBef>
          <a:spcPct val="20000"/>
        </a:spcBef>
        <a:buClr>
          <a:schemeClr val="accent2"/>
        </a:buClr>
        <a:buSzPct val="85000"/>
        <a:buFont typeface="Brush Script MT" pitchFamily="66" charset="0"/>
        <a:buChar char="O"/>
        <a:defRPr sz="1800" kern="1200">
          <a:solidFill>
            <a:schemeClr val="tx1"/>
          </a:solidFill>
          <a:latin typeface="+mn-lt"/>
          <a:ea typeface="+mn-ea"/>
          <a:cs typeface="+mn-cs"/>
        </a:defRPr>
      </a:lvl4pPr>
      <a:lvl5pPr marL="164592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5pPr>
      <a:lvl6pPr marL="201168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6pPr>
      <a:lvl7pPr marL="237744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7pPr>
      <a:lvl8pPr marL="274320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8pPr>
      <a:lvl9pPr marL="310896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1.png"/><Relationship Id="rId3"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www.nytimes.com/by/robert-gebeloff" TargetMode="External"/><Relationship Id="rId3" Type="http://schemas.openxmlformats.org/officeDocument/2006/relationships/hyperlink" Target="https://github.com/gebelo"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27201" y="1794935"/>
            <a:ext cx="5723468" cy="1238124"/>
          </a:xfrm>
        </p:spPr>
        <p:txBody>
          <a:bodyPr>
            <a:normAutofit/>
          </a:bodyPr>
          <a:lstStyle/>
          <a:p>
            <a:r>
              <a:rPr lang="en-US" sz="2400" dirty="0" smtClean="0"/>
              <a:t/>
            </a:r>
            <a:br>
              <a:rPr lang="en-US" sz="2400" dirty="0" smtClean="0"/>
            </a:br>
            <a:endParaRPr lang="en-US" sz="2400" dirty="0"/>
          </a:p>
        </p:txBody>
      </p:sp>
      <p:sp>
        <p:nvSpPr>
          <p:cNvPr id="3" name="Subtitle 2"/>
          <p:cNvSpPr>
            <a:spLocks noGrp="1"/>
          </p:cNvSpPr>
          <p:nvPr>
            <p:ph type="subTitle" idx="1"/>
          </p:nvPr>
        </p:nvSpPr>
        <p:spPr>
          <a:xfrm>
            <a:off x="1727200" y="3736622"/>
            <a:ext cx="5712179" cy="428021"/>
          </a:xfrm>
        </p:spPr>
        <p:txBody>
          <a:bodyPr>
            <a:normAutofit/>
          </a:bodyPr>
          <a:lstStyle/>
          <a:p>
            <a:r>
              <a:rPr lang="en-US" sz="1400" dirty="0" smtClean="0"/>
              <a:t>NICAR Jacksonville, March 4 2017 </a:t>
            </a:r>
            <a:endParaRPr lang="en-US" sz="1400" dirty="0"/>
          </a:p>
        </p:txBody>
      </p:sp>
      <p:sp>
        <p:nvSpPr>
          <p:cNvPr id="4" name="TextBox 3"/>
          <p:cNvSpPr txBox="1"/>
          <p:nvPr/>
        </p:nvSpPr>
        <p:spPr>
          <a:xfrm>
            <a:off x="1727201" y="1794935"/>
            <a:ext cx="5862652" cy="584776"/>
          </a:xfrm>
          <a:prstGeom prst="rect">
            <a:avLst/>
          </a:prstGeom>
          <a:noFill/>
        </p:spPr>
        <p:txBody>
          <a:bodyPr wrap="square" rtlCol="0">
            <a:spAutoFit/>
          </a:bodyPr>
          <a:lstStyle/>
          <a:p>
            <a:pPr algn="ctr"/>
            <a:r>
              <a:rPr lang="en-US" sz="3200" dirty="0" smtClean="0"/>
              <a:t>Race Behind Bars</a:t>
            </a:r>
            <a:endParaRPr lang="en-US" sz="3200" dirty="0"/>
          </a:p>
        </p:txBody>
      </p:sp>
      <p:sp>
        <p:nvSpPr>
          <p:cNvPr id="5" name="TextBox 4"/>
          <p:cNvSpPr txBox="1"/>
          <p:nvPr/>
        </p:nvSpPr>
        <p:spPr>
          <a:xfrm>
            <a:off x="2599765" y="2536293"/>
            <a:ext cx="3914588" cy="1200329"/>
          </a:xfrm>
          <a:prstGeom prst="rect">
            <a:avLst/>
          </a:prstGeom>
          <a:noFill/>
        </p:spPr>
        <p:txBody>
          <a:bodyPr wrap="square" rtlCol="0">
            <a:spAutoFit/>
          </a:bodyPr>
          <a:lstStyle/>
          <a:p>
            <a:pPr algn="ctr"/>
            <a:r>
              <a:rPr lang="en-US" dirty="0" smtClean="0"/>
              <a:t>How the New York Times investigated racial disparity in the New York prison system</a:t>
            </a:r>
          </a:p>
          <a:p>
            <a:endParaRPr lang="en-US" dirty="0"/>
          </a:p>
        </p:txBody>
      </p:sp>
      <p:sp>
        <p:nvSpPr>
          <p:cNvPr id="6" name="TextBox 5"/>
          <p:cNvSpPr txBox="1"/>
          <p:nvPr/>
        </p:nvSpPr>
        <p:spPr>
          <a:xfrm>
            <a:off x="1727200" y="4766235"/>
            <a:ext cx="5862653" cy="369332"/>
          </a:xfrm>
          <a:prstGeom prst="rect">
            <a:avLst/>
          </a:prstGeom>
          <a:noFill/>
        </p:spPr>
        <p:txBody>
          <a:bodyPr wrap="square" rtlCol="0">
            <a:spAutoFit/>
          </a:bodyPr>
          <a:lstStyle/>
          <a:p>
            <a:r>
              <a:rPr lang="en-US" dirty="0" smtClean="0"/>
              <a:t>Robert </a:t>
            </a:r>
            <a:r>
              <a:rPr lang="en-US" dirty="0" err="1" smtClean="0"/>
              <a:t>Gebeloff</a:t>
            </a:r>
            <a:r>
              <a:rPr lang="en-US" dirty="0" smtClean="0"/>
              <a:t> | @</a:t>
            </a:r>
            <a:r>
              <a:rPr lang="en-US" dirty="0" err="1" smtClean="0"/>
              <a:t>gebeloffnyt</a:t>
            </a:r>
            <a:r>
              <a:rPr lang="en-US" dirty="0" smtClean="0"/>
              <a:t> |</a:t>
            </a:r>
            <a:r>
              <a:rPr lang="en-US" dirty="0" err="1" smtClean="0"/>
              <a:t>rgebeloff@nytimes.com</a:t>
            </a:r>
            <a:endParaRPr lang="en-US" dirty="0"/>
          </a:p>
        </p:txBody>
      </p:sp>
    </p:spTree>
    <p:extLst>
      <p:ext uri="{BB962C8B-B14F-4D97-AF65-F5344CB8AC3E}">
        <p14:creationId xmlns:p14="http://schemas.microsoft.com/office/powerpoint/2010/main" val="2718391364"/>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738490" y="4932849"/>
            <a:ext cx="5712179" cy="428021"/>
          </a:xfrm>
        </p:spPr>
        <p:txBody>
          <a:bodyPr>
            <a:normAutofit/>
          </a:bodyPr>
          <a:lstStyle/>
          <a:p>
            <a:r>
              <a:rPr lang="en-US" sz="1400" dirty="0" smtClean="0"/>
              <a:t>NICAR Jacksonville, March 4 2017 </a:t>
            </a:r>
            <a:endParaRPr lang="en-US" sz="1400" dirty="0"/>
          </a:p>
        </p:txBody>
      </p:sp>
      <p:sp>
        <p:nvSpPr>
          <p:cNvPr id="6" name="TextBox 5"/>
          <p:cNvSpPr txBox="1"/>
          <p:nvPr/>
        </p:nvSpPr>
        <p:spPr>
          <a:xfrm>
            <a:off x="1727201" y="1794935"/>
            <a:ext cx="5862652" cy="584776"/>
          </a:xfrm>
          <a:prstGeom prst="rect">
            <a:avLst/>
          </a:prstGeom>
          <a:noFill/>
        </p:spPr>
        <p:txBody>
          <a:bodyPr wrap="square" rtlCol="0">
            <a:spAutoFit/>
          </a:bodyPr>
          <a:lstStyle/>
          <a:p>
            <a:pPr algn="ctr"/>
            <a:r>
              <a:rPr lang="en-US" sz="3200" dirty="0" smtClean="0"/>
              <a:t>Race Behind Bars</a:t>
            </a:r>
            <a:endParaRPr lang="en-US" sz="3200" dirty="0"/>
          </a:p>
        </p:txBody>
      </p:sp>
      <p:pic>
        <p:nvPicPr>
          <p:cNvPr id="2" name="Picture 1" descr="Screenshot 2017-02-26 16.21.38.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4822" y="2446307"/>
            <a:ext cx="6828119" cy="974785"/>
          </a:xfrm>
          <a:prstGeom prst="rect">
            <a:avLst/>
          </a:prstGeom>
        </p:spPr>
      </p:pic>
      <p:pic>
        <p:nvPicPr>
          <p:cNvPr id="4" name="Picture 3" descr="Screenshot 2017-02-26 16.21.52.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74589" y="3600824"/>
            <a:ext cx="6768352" cy="741841"/>
          </a:xfrm>
          <a:prstGeom prst="rect">
            <a:avLst/>
          </a:prstGeom>
        </p:spPr>
      </p:pic>
    </p:spTree>
    <p:extLst>
      <p:ext uri="{BB962C8B-B14F-4D97-AF65-F5344CB8AC3E}">
        <p14:creationId xmlns:p14="http://schemas.microsoft.com/office/powerpoint/2010/main" val="432986040"/>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738490" y="4932849"/>
            <a:ext cx="5712179" cy="428021"/>
          </a:xfrm>
        </p:spPr>
        <p:txBody>
          <a:bodyPr>
            <a:normAutofit/>
          </a:bodyPr>
          <a:lstStyle/>
          <a:p>
            <a:r>
              <a:rPr lang="en-US" sz="1400" dirty="0" smtClean="0"/>
              <a:t>NICAR Jacksonville, March 4 2017 </a:t>
            </a:r>
            <a:endParaRPr lang="en-US" sz="1400" dirty="0"/>
          </a:p>
        </p:txBody>
      </p:sp>
      <p:sp>
        <p:nvSpPr>
          <p:cNvPr id="5" name="TextBox 4"/>
          <p:cNvSpPr txBox="1"/>
          <p:nvPr/>
        </p:nvSpPr>
        <p:spPr>
          <a:xfrm>
            <a:off x="1860547" y="3263780"/>
            <a:ext cx="5590122" cy="307777"/>
          </a:xfrm>
          <a:prstGeom prst="rect">
            <a:avLst/>
          </a:prstGeom>
          <a:noFill/>
        </p:spPr>
        <p:txBody>
          <a:bodyPr wrap="square" rtlCol="0">
            <a:spAutoFit/>
          </a:bodyPr>
          <a:lstStyle/>
          <a:p>
            <a:r>
              <a:rPr lang="en-US" sz="1400" dirty="0" smtClean="0"/>
              <a:t>.</a:t>
            </a:r>
            <a:endParaRPr lang="en-US" sz="1400" dirty="0"/>
          </a:p>
        </p:txBody>
      </p:sp>
      <p:sp>
        <p:nvSpPr>
          <p:cNvPr id="6" name="TextBox 5"/>
          <p:cNvSpPr txBox="1"/>
          <p:nvPr/>
        </p:nvSpPr>
        <p:spPr>
          <a:xfrm>
            <a:off x="1727201" y="1794935"/>
            <a:ext cx="5862652" cy="584776"/>
          </a:xfrm>
          <a:prstGeom prst="rect">
            <a:avLst/>
          </a:prstGeom>
          <a:noFill/>
        </p:spPr>
        <p:txBody>
          <a:bodyPr wrap="square" rtlCol="0">
            <a:spAutoFit/>
          </a:bodyPr>
          <a:lstStyle/>
          <a:p>
            <a:pPr algn="ctr"/>
            <a:r>
              <a:rPr lang="en-US" sz="3200" dirty="0" smtClean="0"/>
              <a:t>Race Behind Bars</a:t>
            </a:r>
            <a:endParaRPr lang="en-US" sz="3200" dirty="0"/>
          </a:p>
        </p:txBody>
      </p:sp>
      <p:pic>
        <p:nvPicPr>
          <p:cNvPr id="8" name="Picture 7" descr="Screenshot 2017-02-26 16.28.59.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2155" y="1092228"/>
            <a:ext cx="6791376" cy="4343103"/>
          </a:xfrm>
          <a:prstGeom prst="rect">
            <a:avLst/>
          </a:prstGeom>
        </p:spPr>
      </p:pic>
    </p:spTree>
    <p:extLst>
      <p:ext uri="{BB962C8B-B14F-4D97-AF65-F5344CB8AC3E}">
        <p14:creationId xmlns:p14="http://schemas.microsoft.com/office/powerpoint/2010/main" val="216459666"/>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738490" y="4932849"/>
            <a:ext cx="5712179" cy="428021"/>
          </a:xfrm>
        </p:spPr>
        <p:txBody>
          <a:bodyPr>
            <a:normAutofit/>
          </a:bodyPr>
          <a:lstStyle/>
          <a:p>
            <a:r>
              <a:rPr lang="en-US" sz="1400" dirty="0" smtClean="0"/>
              <a:t>NICAR Jacksonville, March 4 2017 </a:t>
            </a:r>
            <a:endParaRPr lang="en-US" sz="1400" dirty="0"/>
          </a:p>
        </p:txBody>
      </p:sp>
      <p:sp>
        <p:nvSpPr>
          <p:cNvPr id="5" name="TextBox 4"/>
          <p:cNvSpPr txBox="1"/>
          <p:nvPr/>
        </p:nvSpPr>
        <p:spPr>
          <a:xfrm>
            <a:off x="1860547" y="3263780"/>
            <a:ext cx="5590122" cy="307777"/>
          </a:xfrm>
          <a:prstGeom prst="rect">
            <a:avLst/>
          </a:prstGeom>
          <a:noFill/>
        </p:spPr>
        <p:txBody>
          <a:bodyPr wrap="square" rtlCol="0">
            <a:spAutoFit/>
          </a:bodyPr>
          <a:lstStyle/>
          <a:p>
            <a:r>
              <a:rPr lang="en-US" sz="1400" dirty="0" smtClean="0"/>
              <a:t>.</a:t>
            </a:r>
            <a:endParaRPr lang="en-US" sz="1400" dirty="0"/>
          </a:p>
        </p:txBody>
      </p:sp>
      <p:sp>
        <p:nvSpPr>
          <p:cNvPr id="6" name="TextBox 5"/>
          <p:cNvSpPr txBox="1"/>
          <p:nvPr/>
        </p:nvSpPr>
        <p:spPr>
          <a:xfrm>
            <a:off x="1727201" y="1794935"/>
            <a:ext cx="5862652" cy="584776"/>
          </a:xfrm>
          <a:prstGeom prst="rect">
            <a:avLst/>
          </a:prstGeom>
          <a:noFill/>
        </p:spPr>
        <p:txBody>
          <a:bodyPr wrap="square" rtlCol="0">
            <a:spAutoFit/>
          </a:bodyPr>
          <a:lstStyle/>
          <a:p>
            <a:pPr algn="ctr"/>
            <a:r>
              <a:rPr lang="en-US" sz="3200" dirty="0" smtClean="0"/>
              <a:t>Race Behind Bars</a:t>
            </a:r>
            <a:endParaRPr lang="en-US" sz="3200" dirty="0"/>
          </a:p>
        </p:txBody>
      </p:sp>
      <p:pic>
        <p:nvPicPr>
          <p:cNvPr id="2" name="Picture 1" descr="Screenshot 2017-02-26 16.06.5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7687" y="1257052"/>
            <a:ext cx="7052680" cy="3046008"/>
          </a:xfrm>
          <a:prstGeom prst="rect">
            <a:avLst/>
          </a:prstGeom>
        </p:spPr>
      </p:pic>
    </p:spTree>
    <p:extLst>
      <p:ext uri="{BB962C8B-B14F-4D97-AF65-F5344CB8AC3E}">
        <p14:creationId xmlns:p14="http://schemas.microsoft.com/office/powerpoint/2010/main" val="2842414278"/>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738490" y="4932849"/>
            <a:ext cx="5712179" cy="428021"/>
          </a:xfrm>
        </p:spPr>
        <p:txBody>
          <a:bodyPr>
            <a:normAutofit/>
          </a:bodyPr>
          <a:lstStyle/>
          <a:p>
            <a:r>
              <a:rPr lang="en-US" sz="1400" dirty="0" smtClean="0"/>
              <a:t>NICAR Jacksonville, March 4 2017 </a:t>
            </a:r>
            <a:endParaRPr lang="en-US" sz="1400" dirty="0"/>
          </a:p>
        </p:txBody>
      </p:sp>
      <p:sp>
        <p:nvSpPr>
          <p:cNvPr id="5" name="TextBox 4"/>
          <p:cNvSpPr txBox="1"/>
          <p:nvPr/>
        </p:nvSpPr>
        <p:spPr>
          <a:xfrm>
            <a:off x="1860547" y="3263780"/>
            <a:ext cx="5590122" cy="307777"/>
          </a:xfrm>
          <a:prstGeom prst="rect">
            <a:avLst/>
          </a:prstGeom>
          <a:noFill/>
        </p:spPr>
        <p:txBody>
          <a:bodyPr wrap="square" rtlCol="0">
            <a:spAutoFit/>
          </a:bodyPr>
          <a:lstStyle/>
          <a:p>
            <a:r>
              <a:rPr lang="en-US" sz="1400" dirty="0" smtClean="0"/>
              <a:t>.</a:t>
            </a:r>
            <a:endParaRPr lang="en-US" sz="1400" dirty="0"/>
          </a:p>
        </p:txBody>
      </p:sp>
      <p:sp>
        <p:nvSpPr>
          <p:cNvPr id="6" name="TextBox 5"/>
          <p:cNvSpPr txBox="1"/>
          <p:nvPr/>
        </p:nvSpPr>
        <p:spPr>
          <a:xfrm>
            <a:off x="1727201" y="1794935"/>
            <a:ext cx="5862652" cy="584776"/>
          </a:xfrm>
          <a:prstGeom prst="rect">
            <a:avLst/>
          </a:prstGeom>
          <a:noFill/>
        </p:spPr>
        <p:txBody>
          <a:bodyPr wrap="square" rtlCol="0">
            <a:spAutoFit/>
          </a:bodyPr>
          <a:lstStyle/>
          <a:p>
            <a:pPr algn="ctr"/>
            <a:r>
              <a:rPr lang="en-US" sz="3200" dirty="0" smtClean="0"/>
              <a:t>Race Behind Bars</a:t>
            </a:r>
            <a:endParaRPr lang="en-US" sz="3200" dirty="0"/>
          </a:p>
        </p:txBody>
      </p:sp>
      <p:sp>
        <p:nvSpPr>
          <p:cNvPr id="4" name="TextBox 3"/>
          <p:cNvSpPr txBox="1"/>
          <p:nvPr/>
        </p:nvSpPr>
        <p:spPr>
          <a:xfrm>
            <a:off x="1727201" y="2719294"/>
            <a:ext cx="6101975" cy="1600438"/>
          </a:xfrm>
          <a:prstGeom prst="rect">
            <a:avLst/>
          </a:prstGeom>
          <a:noFill/>
        </p:spPr>
        <p:txBody>
          <a:bodyPr wrap="square" rtlCol="0">
            <a:spAutoFit/>
          </a:bodyPr>
          <a:lstStyle/>
          <a:p>
            <a:r>
              <a:rPr lang="en-US" sz="2000" dirty="0"/>
              <a:t>State officials dismissed the </a:t>
            </a:r>
            <a:r>
              <a:rPr lang="en-US" sz="2000" dirty="0" smtClean="0"/>
              <a:t>brutality stories </a:t>
            </a:r>
            <a:r>
              <a:rPr lang="en-US" sz="2000" dirty="0"/>
              <a:t>as isolated incidents</a:t>
            </a:r>
            <a:r>
              <a:rPr lang="en-US" sz="2000" dirty="0" smtClean="0"/>
              <a:t>. </a:t>
            </a:r>
            <a:r>
              <a:rPr lang="en-US" sz="2000" dirty="0"/>
              <a:t>Gov. Andrew </a:t>
            </a:r>
            <a:r>
              <a:rPr lang="en-US" sz="2000" dirty="0" smtClean="0"/>
              <a:t>Cuomo</a:t>
            </a:r>
            <a:r>
              <a:rPr lang="en-US" sz="2000" dirty="0"/>
              <a:t> </a:t>
            </a:r>
            <a:r>
              <a:rPr lang="en-US" sz="2000" dirty="0" smtClean="0"/>
              <a:t>said officers </a:t>
            </a:r>
            <a:r>
              <a:rPr lang="en-US" sz="2000" dirty="0"/>
              <a:t>needed to be physical with inmates to “get a certain amount of respect in the job, otherwise, they get hurt.”</a:t>
            </a:r>
          </a:p>
          <a:p>
            <a:r>
              <a:rPr lang="en-US" dirty="0"/>
              <a:t> </a:t>
            </a:r>
          </a:p>
        </p:txBody>
      </p:sp>
    </p:spTree>
    <p:extLst>
      <p:ext uri="{BB962C8B-B14F-4D97-AF65-F5344CB8AC3E}">
        <p14:creationId xmlns:p14="http://schemas.microsoft.com/office/powerpoint/2010/main" val="2904212613"/>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738490" y="4932849"/>
            <a:ext cx="5712179" cy="428021"/>
          </a:xfrm>
        </p:spPr>
        <p:txBody>
          <a:bodyPr>
            <a:normAutofit/>
          </a:bodyPr>
          <a:lstStyle/>
          <a:p>
            <a:r>
              <a:rPr lang="en-US" sz="1400" dirty="0" smtClean="0"/>
              <a:t>NICAR Jacksonville, March 4 2017 </a:t>
            </a:r>
            <a:endParaRPr lang="en-US" sz="1400" dirty="0"/>
          </a:p>
        </p:txBody>
      </p:sp>
      <p:sp>
        <p:nvSpPr>
          <p:cNvPr id="5" name="TextBox 4"/>
          <p:cNvSpPr txBox="1"/>
          <p:nvPr/>
        </p:nvSpPr>
        <p:spPr>
          <a:xfrm>
            <a:off x="1860547" y="3263780"/>
            <a:ext cx="5590122" cy="307777"/>
          </a:xfrm>
          <a:prstGeom prst="rect">
            <a:avLst/>
          </a:prstGeom>
          <a:noFill/>
        </p:spPr>
        <p:txBody>
          <a:bodyPr wrap="square" rtlCol="0">
            <a:spAutoFit/>
          </a:bodyPr>
          <a:lstStyle/>
          <a:p>
            <a:r>
              <a:rPr lang="en-US" sz="1400" dirty="0" smtClean="0"/>
              <a:t>.</a:t>
            </a:r>
            <a:endParaRPr lang="en-US" sz="1400" dirty="0"/>
          </a:p>
        </p:txBody>
      </p:sp>
      <p:sp>
        <p:nvSpPr>
          <p:cNvPr id="6" name="TextBox 5"/>
          <p:cNvSpPr txBox="1"/>
          <p:nvPr/>
        </p:nvSpPr>
        <p:spPr>
          <a:xfrm>
            <a:off x="1727201" y="1794935"/>
            <a:ext cx="5862652" cy="584776"/>
          </a:xfrm>
          <a:prstGeom prst="rect">
            <a:avLst/>
          </a:prstGeom>
          <a:noFill/>
        </p:spPr>
        <p:txBody>
          <a:bodyPr wrap="square" rtlCol="0">
            <a:spAutoFit/>
          </a:bodyPr>
          <a:lstStyle/>
          <a:p>
            <a:pPr algn="ctr"/>
            <a:r>
              <a:rPr lang="en-US" sz="3200" dirty="0" smtClean="0"/>
              <a:t>Race Behind Bars</a:t>
            </a:r>
            <a:endParaRPr lang="en-US" sz="3200" dirty="0"/>
          </a:p>
        </p:txBody>
      </p:sp>
      <p:sp>
        <p:nvSpPr>
          <p:cNvPr id="4" name="TextBox 3"/>
          <p:cNvSpPr txBox="1"/>
          <p:nvPr/>
        </p:nvSpPr>
        <p:spPr>
          <a:xfrm>
            <a:off x="1727201" y="2719294"/>
            <a:ext cx="6101975" cy="984885"/>
          </a:xfrm>
          <a:prstGeom prst="rect">
            <a:avLst/>
          </a:prstGeom>
          <a:noFill/>
        </p:spPr>
        <p:txBody>
          <a:bodyPr wrap="square" rtlCol="0">
            <a:spAutoFit/>
          </a:bodyPr>
          <a:lstStyle/>
          <a:p>
            <a:r>
              <a:rPr lang="en-US" sz="2000" dirty="0" smtClean="0"/>
              <a:t>Thus began quest to analyze racial bias more methodically, using data</a:t>
            </a:r>
            <a:r>
              <a:rPr lang="is-IS" sz="2000" dirty="0" smtClean="0"/>
              <a:t>…</a:t>
            </a:r>
            <a:endParaRPr lang="en-US" sz="2000" dirty="0"/>
          </a:p>
          <a:p>
            <a:r>
              <a:rPr lang="en-US" dirty="0"/>
              <a:t> </a:t>
            </a:r>
          </a:p>
        </p:txBody>
      </p:sp>
    </p:spTree>
    <p:extLst>
      <p:ext uri="{BB962C8B-B14F-4D97-AF65-F5344CB8AC3E}">
        <p14:creationId xmlns:p14="http://schemas.microsoft.com/office/powerpoint/2010/main" val="3773822709"/>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738490" y="4932849"/>
            <a:ext cx="5712179" cy="428021"/>
          </a:xfrm>
        </p:spPr>
        <p:txBody>
          <a:bodyPr>
            <a:normAutofit/>
          </a:bodyPr>
          <a:lstStyle/>
          <a:p>
            <a:r>
              <a:rPr lang="en-US" sz="1400" dirty="0" smtClean="0"/>
              <a:t>NICAR Jacksonville, March 4 2017 </a:t>
            </a:r>
            <a:endParaRPr lang="en-US" sz="1400" dirty="0"/>
          </a:p>
        </p:txBody>
      </p:sp>
      <p:sp>
        <p:nvSpPr>
          <p:cNvPr id="5" name="TextBox 4"/>
          <p:cNvSpPr txBox="1"/>
          <p:nvPr/>
        </p:nvSpPr>
        <p:spPr>
          <a:xfrm>
            <a:off x="1860547" y="3263780"/>
            <a:ext cx="5590122" cy="307777"/>
          </a:xfrm>
          <a:prstGeom prst="rect">
            <a:avLst/>
          </a:prstGeom>
          <a:noFill/>
        </p:spPr>
        <p:txBody>
          <a:bodyPr wrap="square" rtlCol="0">
            <a:spAutoFit/>
          </a:bodyPr>
          <a:lstStyle/>
          <a:p>
            <a:r>
              <a:rPr lang="en-US" sz="1400" dirty="0" smtClean="0"/>
              <a:t>.</a:t>
            </a:r>
            <a:endParaRPr lang="en-US" sz="1400" dirty="0"/>
          </a:p>
        </p:txBody>
      </p:sp>
      <p:sp>
        <p:nvSpPr>
          <p:cNvPr id="6" name="TextBox 5"/>
          <p:cNvSpPr txBox="1"/>
          <p:nvPr/>
        </p:nvSpPr>
        <p:spPr>
          <a:xfrm>
            <a:off x="1727201" y="1794935"/>
            <a:ext cx="5862652" cy="584776"/>
          </a:xfrm>
          <a:prstGeom prst="rect">
            <a:avLst/>
          </a:prstGeom>
          <a:noFill/>
        </p:spPr>
        <p:txBody>
          <a:bodyPr wrap="square" rtlCol="0">
            <a:spAutoFit/>
          </a:bodyPr>
          <a:lstStyle/>
          <a:p>
            <a:pPr algn="ctr"/>
            <a:r>
              <a:rPr lang="en-US" sz="3200" dirty="0" smtClean="0"/>
              <a:t>Race Behind Bars</a:t>
            </a:r>
            <a:endParaRPr lang="en-US" sz="3200" dirty="0"/>
          </a:p>
        </p:txBody>
      </p:sp>
      <p:sp>
        <p:nvSpPr>
          <p:cNvPr id="4" name="TextBox 3"/>
          <p:cNvSpPr txBox="1"/>
          <p:nvPr/>
        </p:nvSpPr>
        <p:spPr>
          <a:xfrm>
            <a:off x="1727201" y="2719294"/>
            <a:ext cx="6101975" cy="984885"/>
          </a:xfrm>
          <a:prstGeom prst="rect">
            <a:avLst/>
          </a:prstGeom>
          <a:noFill/>
        </p:spPr>
        <p:txBody>
          <a:bodyPr wrap="square" rtlCol="0">
            <a:spAutoFit/>
          </a:bodyPr>
          <a:lstStyle/>
          <a:p>
            <a:r>
              <a:rPr lang="en-US" sz="2000" dirty="0" smtClean="0"/>
              <a:t>Data acquired:</a:t>
            </a:r>
          </a:p>
          <a:p>
            <a:r>
              <a:rPr lang="en-US" sz="2000" dirty="0" smtClean="0"/>
              <a:t>-- Master roster of past and present inmates</a:t>
            </a:r>
            <a:endParaRPr lang="en-US" sz="2000" dirty="0"/>
          </a:p>
          <a:p>
            <a:r>
              <a:rPr lang="en-US" dirty="0"/>
              <a:t> </a:t>
            </a:r>
          </a:p>
        </p:txBody>
      </p:sp>
    </p:spTree>
    <p:extLst>
      <p:ext uri="{BB962C8B-B14F-4D97-AF65-F5344CB8AC3E}">
        <p14:creationId xmlns:p14="http://schemas.microsoft.com/office/powerpoint/2010/main" val="2983003436"/>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738490" y="4932849"/>
            <a:ext cx="5712179" cy="428021"/>
          </a:xfrm>
        </p:spPr>
        <p:txBody>
          <a:bodyPr>
            <a:normAutofit/>
          </a:bodyPr>
          <a:lstStyle/>
          <a:p>
            <a:r>
              <a:rPr lang="en-US" sz="1400" dirty="0" smtClean="0"/>
              <a:t>NICAR Jacksonville, March 4 2017 </a:t>
            </a:r>
            <a:endParaRPr lang="en-US" sz="1400" dirty="0"/>
          </a:p>
        </p:txBody>
      </p:sp>
      <p:sp>
        <p:nvSpPr>
          <p:cNvPr id="5" name="TextBox 4"/>
          <p:cNvSpPr txBox="1"/>
          <p:nvPr/>
        </p:nvSpPr>
        <p:spPr>
          <a:xfrm>
            <a:off x="1860547" y="3263780"/>
            <a:ext cx="5590122" cy="307777"/>
          </a:xfrm>
          <a:prstGeom prst="rect">
            <a:avLst/>
          </a:prstGeom>
          <a:noFill/>
        </p:spPr>
        <p:txBody>
          <a:bodyPr wrap="square" rtlCol="0">
            <a:spAutoFit/>
          </a:bodyPr>
          <a:lstStyle/>
          <a:p>
            <a:r>
              <a:rPr lang="en-US" sz="1400" dirty="0" smtClean="0"/>
              <a:t>.</a:t>
            </a:r>
            <a:endParaRPr lang="en-US" sz="1400" dirty="0"/>
          </a:p>
        </p:txBody>
      </p:sp>
      <p:sp>
        <p:nvSpPr>
          <p:cNvPr id="6" name="TextBox 5"/>
          <p:cNvSpPr txBox="1"/>
          <p:nvPr/>
        </p:nvSpPr>
        <p:spPr>
          <a:xfrm>
            <a:off x="1727201" y="1794935"/>
            <a:ext cx="5862652" cy="584776"/>
          </a:xfrm>
          <a:prstGeom prst="rect">
            <a:avLst/>
          </a:prstGeom>
          <a:noFill/>
        </p:spPr>
        <p:txBody>
          <a:bodyPr wrap="square" rtlCol="0">
            <a:spAutoFit/>
          </a:bodyPr>
          <a:lstStyle/>
          <a:p>
            <a:pPr algn="ctr"/>
            <a:r>
              <a:rPr lang="en-US" sz="3200" dirty="0" smtClean="0"/>
              <a:t>Race Behind Bars</a:t>
            </a:r>
            <a:endParaRPr lang="en-US" sz="3200" dirty="0"/>
          </a:p>
        </p:txBody>
      </p:sp>
      <p:sp>
        <p:nvSpPr>
          <p:cNvPr id="4" name="TextBox 3"/>
          <p:cNvSpPr txBox="1"/>
          <p:nvPr/>
        </p:nvSpPr>
        <p:spPr>
          <a:xfrm>
            <a:off x="1727201" y="2719294"/>
            <a:ext cx="6101975" cy="984885"/>
          </a:xfrm>
          <a:prstGeom prst="rect">
            <a:avLst/>
          </a:prstGeom>
          <a:noFill/>
        </p:spPr>
        <p:txBody>
          <a:bodyPr wrap="square" rtlCol="0">
            <a:spAutoFit/>
          </a:bodyPr>
          <a:lstStyle/>
          <a:p>
            <a:r>
              <a:rPr lang="en-US" sz="2000" dirty="0" smtClean="0"/>
              <a:t>Data acquired:</a:t>
            </a:r>
          </a:p>
          <a:p>
            <a:r>
              <a:rPr lang="en-US" sz="2000" dirty="0" smtClean="0"/>
              <a:t>-- Master roster of past and present inmates</a:t>
            </a:r>
            <a:endParaRPr lang="en-US" sz="2000" dirty="0"/>
          </a:p>
          <a:p>
            <a:r>
              <a:rPr lang="en-US" dirty="0" smtClean="0"/>
              <a:t>-- Database of inmate disciplinary punishments for 2015</a:t>
            </a:r>
            <a:endParaRPr lang="en-US" dirty="0"/>
          </a:p>
        </p:txBody>
      </p:sp>
    </p:spTree>
    <p:extLst>
      <p:ext uri="{BB962C8B-B14F-4D97-AF65-F5344CB8AC3E}">
        <p14:creationId xmlns:p14="http://schemas.microsoft.com/office/powerpoint/2010/main" val="3141029136"/>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738490" y="4932849"/>
            <a:ext cx="5712179" cy="428021"/>
          </a:xfrm>
        </p:spPr>
        <p:txBody>
          <a:bodyPr>
            <a:normAutofit/>
          </a:bodyPr>
          <a:lstStyle/>
          <a:p>
            <a:r>
              <a:rPr lang="en-US" sz="1400" dirty="0" smtClean="0"/>
              <a:t>NICAR Jacksonville, March 4 2017 </a:t>
            </a:r>
            <a:endParaRPr lang="en-US" sz="1400" dirty="0"/>
          </a:p>
        </p:txBody>
      </p:sp>
      <p:sp>
        <p:nvSpPr>
          <p:cNvPr id="5" name="TextBox 4"/>
          <p:cNvSpPr txBox="1"/>
          <p:nvPr/>
        </p:nvSpPr>
        <p:spPr>
          <a:xfrm>
            <a:off x="1860547" y="3263780"/>
            <a:ext cx="5590122" cy="307777"/>
          </a:xfrm>
          <a:prstGeom prst="rect">
            <a:avLst/>
          </a:prstGeom>
          <a:noFill/>
        </p:spPr>
        <p:txBody>
          <a:bodyPr wrap="square" rtlCol="0">
            <a:spAutoFit/>
          </a:bodyPr>
          <a:lstStyle/>
          <a:p>
            <a:r>
              <a:rPr lang="en-US" sz="1400" dirty="0" smtClean="0"/>
              <a:t>.</a:t>
            </a:r>
            <a:endParaRPr lang="en-US" sz="1400" dirty="0"/>
          </a:p>
        </p:txBody>
      </p:sp>
      <p:sp>
        <p:nvSpPr>
          <p:cNvPr id="6" name="TextBox 5"/>
          <p:cNvSpPr txBox="1"/>
          <p:nvPr/>
        </p:nvSpPr>
        <p:spPr>
          <a:xfrm>
            <a:off x="1727201" y="1794935"/>
            <a:ext cx="5862652" cy="584776"/>
          </a:xfrm>
          <a:prstGeom prst="rect">
            <a:avLst/>
          </a:prstGeom>
          <a:noFill/>
        </p:spPr>
        <p:txBody>
          <a:bodyPr wrap="square" rtlCol="0">
            <a:spAutoFit/>
          </a:bodyPr>
          <a:lstStyle/>
          <a:p>
            <a:pPr algn="ctr"/>
            <a:r>
              <a:rPr lang="en-US" sz="3200" dirty="0" smtClean="0"/>
              <a:t>Race Behind Bars</a:t>
            </a:r>
            <a:endParaRPr lang="en-US" sz="3200" dirty="0"/>
          </a:p>
        </p:txBody>
      </p:sp>
      <p:sp>
        <p:nvSpPr>
          <p:cNvPr id="4" name="TextBox 3"/>
          <p:cNvSpPr txBox="1"/>
          <p:nvPr/>
        </p:nvSpPr>
        <p:spPr>
          <a:xfrm>
            <a:off x="1727201" y="2719294"/>
            <a:ext cx="6101975" cy="1261884"/>
          </a:xfrm>
          <a:prstGeom prst="rect">
            <a:avLst/>
          </a:prstGeom>
          <a:noFill/>
        </p:spPr>
        <p:txBody>
          <a:bodyPr wrap="square" rtlCol="0">
            <a:spAutoFit/>
          </a:bodyPr>
          <a:lstStyle/>
          <a:p>
            <a:r>
              <a:rPr lang="en-US" sz="2000" dirty="0" smtClean="0"/>
              <a:t>Data acquired:</a:t>
            </a:r>
          </a:p>
          <a:p>
            <a:r>
              <a:rPr lang="en-US" sz="2000" dirty="0" smtClean="0"/>
              <a:t>-- Master roster of past and present inmates</a:t>
            </a:r>
            <a:endParaRPr lang="en-US" sz="2000" dirty="0"/>
          </a:p>
          <a:p>
            <a:r>
              <a:rPr lang="en-US" dirty="0" smtClean="0"/>
              <a:t>-- Database of inmate disciplinary punishments for 2015</a:t>
            </a:r>
          </a:p>
          <a:p>
            <a:r>
              <a:rPr lang="en-US" dirty="0" smtClean="0"/>
              <a:t>-- Three years of parole board decisions</a:t>
            </a:r>
            <a:endParaRPr lang="en-US" dirty="0"/>
          </a:p>
        </p:txBody>
      </p:sp>
    </p:spTree>
    <p:extLst>
      <p:ext uri="{BB962C8B-B14F-4D97-AF65-F5344CB8AC3E}">
        <p14:creationId xmlns:p14="http://schemas.microsoft.com/office/powerpoint/2010/main" val="1319874664"/>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738490" y="4932849"/>
            <a:ext cx="5712179" cy="428021"/>
          </a:xfrm>
        </p:spPr>
        <p:txBody>
          <a:bodyPr>
            <a:normAutofit/>
          </a:bodyPr>
          <a:lstStyle/>
          <a:p>
            <a:r>
              <a:rPr lang="en-US" sz="1400" dirty="0" smtClean="0"/>
              <a:t>NICAR Jacksonville, March 4 2017 </a:t>
            </a:r>
            <a:endParaRPr lang="en-US" sz="1400" dirty="0"/>
          </a:p>
        </p:txBody>
      </p:sp>
      <p:sp>
        <p:nvSpPr>
          <p:cNvPr id="5" name="TextBox 4"/>
          <p:cNvSpPr txBox="1"/>
          <p:nvPr/>
        </p:nvSpPr>
        <p:spPr>
          <a:xfrm>
            <a:off x="1860547" y="3263780"/>
            <a:ext cx="5590122" cy="307777"/>
          </a:xfrm>
          <a:prstGeom prst="rect">
            <a:avLst/>
          </a:prstGeom>
          <a:noFill/>
        </p:spPr>
        <p:txBody>
          <a:bodyPr wrap="square" rtlCol="0">
            <a:spAutoFit/>
          </a:bodyPr>
          <a:lstStyle/>
          <a:p>
            <a:r>
              <a:rPr lang="en-US" sz="1400" dirty="0" smtClean="0"/>
              <a:t>.</a:t>
            </a:r>
            <a:endParaRPr lang="en-US" sz="1400" dirty="0"/>
          </a:p>
        </p:txBody>
      </p:sp>
      <p:sp>
        <p:nvSpPr>
          <p:cNvPr id="6" name="TextBox 5"/>
          <p:cNvSpPr txBox="1"/>
          <p:nvPr/>
        </p:nvSpPr>
        <p:spPr>
          <a:xfrm>
            <a:off x="1727201" y="1794935"/>
            <a:ext cx="5862652" cy="584776"/>
          </a:xfrm>
          <a:prstGeom prst="rect">
            <a:avLst/>
          </a:prstGeom>
          <a:noFill/>
        </p:spPr>
        <p:txBody>
          <a:bodyPr wrap="square" rtlCol="0">
            <a:spAutoFit/>
          </a:bodyPr>
          <a:lstStyle/>
          <a:p>
            <a:pPr algn="ctr"/>
            <a:r>
              <a:rPr lang="en-US" sz="3200" dirty="0" smtClean="0"/>
              <a:t>Race Behind Bars</a:t>
            </a:r>
            <a:endParaRPr lang="en-US" sz="3200" dirty="0"/>
          </a:p>
        </p:txBody>
      </p:sp>
      <p:sp>
        <p:nvSpPr>
          <p:cNvPr id="4" name="TextBox 3"/>
          <p:cNvSpPr txBox="1"/>
          <p:nvPr/>
        </p:nvSpPr>
        <p:spPr>
          <a:xfrm>
            <a:off x="1727201" y="2719294"/>
            <a:ext cx="6101975" cy="1538883"/>
          </a:xfrm>
          <a:prstGeom prst="rect">
            <a:avLst/>
          </a:prstGeom>
          <a:noFill/>
        </p:spPr>
        <p:txBody>
          <a:bodyPr wrap="square" rtlCol="0">
            <a:spAutoFit/>
          </a:bodyPr>
          <a:lstStyle/>
          <a:p>
            <a:r>
              <a:rPr lang="en-US" sz="2000" dirty="0" smtClean="0"/>
              <a:t>Data acquired:</a:t>
            </a:r>
          </a:p>
          <a:p>
            <a:r>
              <a:rPr lang="en-US" sz="2000" dirty="0" smtClean="0"/>
              <a:t>-- Master roster of past and present inmates</a:t>
            </a:r>
            <a:endParaRPr lang="en-US" sz="2000" dirty="0"/>
          </a:p>
          <a:p>
            <a:r>
              <a:rPr lang="en-US" dirty="0" smtClean="0"/>
              <a:t>-- Database of inmate disciplinary punishments for 2015</a:t>
            </a:r>
          </a:p>
          <a:p>
            <a:r>
              <a:rPr lang="en-US" dirty="0" smtClean="0"/>
              <a:t>-- Three years of parole board decisions</a:t>
            </a:r>
          </a:p>
          <a:p>
            <a:r>
              <a:rPr lang="en-US" dirty="0" smtClean="0"/>
              <a:t>-- Paper reports on hundreds of “assault on staff” incidents</a:t>
            </a:r>
          </a:p>
        </p:txBody>
      </p:sp>
    </p:spTree>
    <p:extLst>
      <p:ext uri="{BB962C8B-B14F-4D97-AF65-F5344CB8AC3E}">
        <p14:creationId xmlns:p14="http://schemas.microsoft.com/office/powerpoint/2010/main" val="2372711694"/>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738490" y="4932849"/>
            <a:ext cx="5712179" cy="428021"/>
          </a:xfrm>
        </p:spPr>
        <p:txBody>
          <a:bodyPr>
            <a:normAutofit/>
          </a:bodyPr>
          <a:lstStyle/>
          <a:p>
            <a:r>
              <a:rPr lang="en-US" sz="1400" dirty="0" smtClean="0"/>
              <a:t>NICAR Jacksonville, March 4 2017 </a:t>
            </a:r>
            <a:endParaRPr lang="en-US" sz="1400" dirty="0"/>
          </a:p>
        </p:txBody>
      </p:sp>
      <p:sp>
        <p:nvSpPr>
          <p:cNvPr id="5" name="TextBox 4"/>
          <p:cNvSpPr txBox="1"/>
          <p:nvPr/>
        </p:nvSpPr>
        <p:spPr>
          <a:xfrm>
            <a:off x="1860547" y="3263780"/>
            <a:ext cx="5590122" cy="307777"/>
          </a:xfrm>
          <a:prstGeom prst="rect">
            <a:avLst/>
          </a:prstGeom>
          <a:noFill/>
        </p:spPr>
        <p:txBody>
          <a:bodyPr wrap="square" rtlCol="0">
            <a:spAutoFit/>
          </a:bodyPr>
          <a:lstStyle/>
          <a:p>
            <a:r>
              <a:rPr lang="en-US" sz="1400" dirty="0" smtClean="0"/>
              <a:t>.</a:t>
            </a:r>
            <a:endParaRPr lang="en-US" sz="1400" dirty="0"/>
          </a:p>
        </p:txBody>
      </p:sp>
      <p:sp>
        <p:nvSpPr>
          <p:cNvPr id="6" name="TextBox 5"/>
          <p:cNvSpPr txBox="1"/>
          <p:nvPr/>
        </p:nvSpPr>
        <p:spPr>
          <a:xfrm>
            <a:off x="1727201" y="1794935"/>
            <a:ext cx="5862652" cy="584776"/>
          </a:xfrm>
          <a:prstGeom prst="rect">
            <a:avLst/>
          </a:prstGeom>
          <a:noFill/>
        </p:spPr>
        <p:txBody>
          <a:bodyPr wrap="square" rtlCol="0">
            <a:spAutoFit/>
          </a:bodyPr>
          <a:lstStyle/>
          <a:p>
            <a:pPr algn="ctr"/>
            <a:r>
              <a:rPr lang="en-US" sz="3200" dirty="0" smtClean="0"/>
              <a:t>Race Behind Bars</a:t>
            </a:r>
            <a:endParaRPr lang="en-US" sz="3200" dirty="0"/>
          </a:p>
        </p:txBody>
      </p:sp>
      <p:sp>
        <p:nvSpPr>
          <p:cNvPr id="4" name="TextBox 3"/>
          <p:cNvSpPr txBox="1"/>
          <p:nvPr/>
        </p:nvSpPr>
        <p:spPr>
          <a:xfrm>
            <a:off x="1727201" y="2719294"/>
            <a:ext cx="6101975" cy="1815882"/>
          </a:xfrm>
          <a:prstGeom prst="rect">
            <a:avLst/>
          </a:prstGeom>
          <a:noFill/>
        </p:spPr>
        <p:txBody>
          <a:bodyPr wrap="square" rtlCol="0">
            <a:spAutoFit/>
          </a:bodyPr>
          <a:lstStyle/>
          <a:p>
            <a:r>
              <a:rPr lang="en-US" sz="2000" dirty="0" smtClean="0"/>
              <a:t>Data acquired:</a:t>
            </a:r>
          </a:p>
          <a:p>
            <a:r>
              <a:rPr lang="en-US" sz="2000" dirty="0" smtClean="0"/>
              <a:t>-- Master roster of past and present inmates</a:t>
            </a:r>
            <a:endParaRPr lang="en-US" sz="2000" dirty="0"/>
          </a:p>
          <a:p>
            <a:r>
              <a:rPr lang="en-US" dirty="0" smtClean="0"/>
              <a:t>-- Database of inmate disciplinary punishments for 2015</a:t>
            </a:r>
          </a:p>
          <a:p>
            <a:r>
              <a:rPr lang="en-US" dirty="0" smtClean="0"/>
              <a:t>-- Three years of parole board decisions</a:t>
            </a:r>
          </a:p>
          <a:p>
            <a:r>
              <a:rPr lang="en-US" dirty="0" smtClean="0"/>
              <a:t>-- Paper reports on hundreds of “assault on staff” incidents</a:t>
            </a:r>
          </a:p>
          <a:p>
            <a:r>
              <a:rPr lang="en-US" dirty="0" smtClean="0"/>
              <a:t>-- Transcripts of more than 100 parole board hearings.</a:t>
            </a:r>
          </a:p>
        </p:txBody>
      </p:sp>
    </p:spTree>
    <p:extLst>
      <p:ext uri="{BB962C8B-B14F-4D97-AF65-F5344CB8AC3E}">
        <p14:creationId xmlns:p14="http://schemas.microsoft.com/office/powerpoint/2010/main" val="2561787453"/>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738490" y="4932849"/>
            <a:ext cx="5712179" cy="428021"/>
          </a:xfrm>
        </p:spPr>
        <p:txBody>
          <a:bodyPr>
            <a:normAutofit/>
          </a:bodyPr>
          <a:lstStyle/>
          <a:p>
            <a:r>
              <a:rPr lang="en-US" sz="1400" dirty="0" smtClean="0"/>
              <a:t>NICAR Jacksonville, March 4 2017 </a:t>
            </a:r>
            <a:endParaRPr lang="en-US" sz="1400" dirty="0"/>
          </a:p>
        </p:txBody>
      </p:sp>
      <p:sp>
        <p:nvSpPr>
          <p:cNvPr id="4" name="TextBox 3"/>
          <p:cNvSpPr txBox="1"/>
          <p:nvPr/>
        </p:nvSpPr>
        <p:spPr>
          <a:xfrm>
            <a:off x="1599307" y="2643515"/>
            <a:ext cx="5851362" cy="369332"/>
          </a:xfrm>
          <a:prstGeom prst="rect">
            <a:avLst/>
          </a:prstGeom>
          <a:noFill/>
        </p:spPr>
        <p:txBody>
          <a:bodyPr wrap="square" rtlCol="0">
            <a:spAutoFit/>
          </a:bodyPr>
          <a:lstStyle/>
          <a:p>
            <a:r>
              <a:rPr lang="en-US" dirty="0" smtClean="0"/>
              <a:t>Backstory: </a:t>
            </a:r>
            <a:r>
              <a:rPr lang="en-US" dirty="0" err="1" smtClean="0"/>
              <a:t>Rikers</a:t>
            </a:r>
            <a:r>
              <a:rPr lang="en-US" dirty="0" smtClean="0"/>
              <a:t> Island</a:t>
            </a:r>
            <a:endParaRPr lang="en-US" dirty="0"/>
          </a:p>
        </p:txBody>
      </p:sp>
      <p:sp>
        <p:nvSpPr>
          <p:cNvPr id="5" name="TextBox 4"/>
          <p:cNvSpPr txBox="1"/>
          <p:nvPr/>
        </p:nvSpPr>
        <p:spPr>
          <a:xfrm>
            <a:off x="1860547" y="3263780"/>
            <a:ext cx="5590122" cy="307777"/>
          </a:xfrm>
          <a:prstGeom prst="rect">
            <a:avLst/>
          </a:prstGeom>
          <a:noFill/>
        </p:spPr>
        <p:txBody>
          <a:bodyPr wrap="square" rtlCol="0">
            <a:spAutoFit/>
          </a:bodyPr>
          <a:lstStyle/>
          <a:p>
            <a:r>
              <a:rPr lang="en-US" sz="1400" dirty="0" smtClean="0"/>
              <a:t>.</a:t>
            </a:r>
            <a:endParaRPr lang="en-US" sz="1400" dirty="0"/>
          </a:p>
        </p:txBody>
      </p:sp>
      <p:sp>
        <p:nvSpPr>
          <p:cNvPr id="6" name="TextBox 5"/>
          <p:cNvSpPr txBox="1"/>
          <p:nvPr/>
        </p:nvSpPr>
        <p:spPr>
          <a:xfrm>
            <a:off x="1727201" y="1794935"/>
            <a:ext cx="5862652" cy="584776"/>
          </a:xfrm>
          <a:prstGeom prst="rect">
            <a:avLst/>
          </a:prstGeom>
          <a:noFill/>
        </p:spPr>
        <p:txBody>
          <a:bodyPr wrap="square" rtlCol="0">
            <a:spAutoFit/>
          </a:bodyPr>
          <a:lstStyle/>
          <a:p>
            <a:pPr algn="ctr"/>
            <a:r>
              <a:rPr lang="en-US" sz="3200" dirty="0" smtClean="0"/>
              <a:t>Race Behind Bars</a:t>
            </a:r>
            <a:endParaRPr lang="en-US" sz="3200" dirty="0"/>
          </a:p>
        </p:txBody>
      </p:sp>
    </p:spTree>
    <p:extLst>
      <p:ext uri="{BB962C8B-B14F-4D97-AF65-F5344CB8AC3E}">
        <p14:creationId xmlns:p14="http://schemas.microsoft.com/office/powerpoint/2010/main" val="1107751024"/>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738490" y="4932849"/>
            <a:ext cx="5712179" cy="428021"/>
          </a:xfrm>
        </p:spPr>
        <p:txBody>
          <a:bodyPr>
            <a:normAutofit/>
          </a:bodyPr>
          <a:lstStyle/>
          <a:p>
            <a:r>
              <a:rPr lang="en-US" sz="1400" dirty="0" smtClean="0"/>
              <a:t>NICAR Jacksonville, March 4 2017 </a:t>
            </a:r>
            <a:endParaRPr lang="en-US" sz="1400" dirty="0"/>
          </a:p>
        </p:txBody>
      </p:sp>
      <p:sp>
        <p:nvSpPr>
          <p:cNvPr id="5" name="TextBox 4"/>
          <p:cNvSpPr txBox="1"/>
          <p:nvPr/>
        </p:nvSpPr>
        <p:spPr>
          <a:xfrm>
            <a:off x="1860547" y="3263780"/>
            <a:ext cx="5590122" cy="307777"/>
          </a:xfrm>
          <a:prstGeom prst="rect">
            <a:avLst/>
          </a:prstGeom>
          <a:noFill/>
        </p:spPr>
        <p:txBody>
          <a:bodyPr wrap="square" rtlCol="0">
            <a:spAutoFit/>
          </a:bodyPr>
          <a:lstStyle/>
          <a:p>
            <a:r>
              <a:rPr lang="en-US" sz="1400" dirty="0" smtClean="0"/>
              <a:t>.</a:t>
            </a:r>
            <a:endParaRPr lang="en-US" sz="1400" dirty="0"/>
          </a:p>
        </p:txBody>
      </p:sp>
      <p:sp>
        <p:nvSpPr>
          <p:cNvPr id="6" name="TextBox 5"/>
          <p:cNvSpPr txBox="1"/>
          <p:nvPr/>
        </p:nvSpPr>
        <p:spPr>
          <a:xfrm>
            <a:off x="1727201" y="1794935"/>
            <a:ext cx="5862652" cy="584776"/>
          </a:xfrm>
          <a:prstGeom prst="rect">
            <a:avLst/>
          </a:prstGeom>
          <a:noFill/>
        </p:spPr>
        <p:txBody>
          <a:bodyPr wrap="square" rtlCol="0">
            <a:spAutoFit/>
          </a:bodyPr>
          <a:lstStyle/>
          <a:p>
            <a:pPr algn="ctr"/>
            <a:r>
              <a:rPr lang="en-US" sz="3200" dirty="0" smtClean="0"/>
              <a:t>Race Behind Bars</a:t>
            </a:r>
            <a:endParaRPr lang="en-US" sz="3200" dirty="0"/>
          </a:p>
        </p:txBody>
      </p:sp>
      <p:sp>
        <p:nvSpPr>
          <p:cNvPr id="4" name="TextBox 3"/>
          <p:cNvSpPr txBox="1"/>
          <p:nvPr/>
        </p:nvSpPr>
        <p:spPr>
          <a:xfrm>
            <a:off x="1727201" y="2719294"/>
            <a:ext cx="6101975" cy="923330"/>
          </a:xfrm>
          <a:prstGeom prst="rect">
            <a:avLst/>
          </a:prstGeom>
          <a:noFill/>
        </p:spPr>
        <p:txBody>
          <a:bodyPr wrap="square" rtlCol="0">
            <a:spAutoFit/>
          </a:bodyPr>
          <a:lstStyle/>
          <a:p>
            <a:r>
              <a:rPr lang="en-US" dirty="0" smtClean="0"/>
              <a:t>Analytical approach: </a:t>
            </a:r>
          </a:p>
          <a:p>
            <a:pPr algn="ctr"/>
            <a:r>
              <a:rPr lang="en-US" dirty="0" smtClean="0"/>
              <a:t>Individual datasets good.</a:t>
            </a:r>
          </a:p>
          <a:p>
            <a:pPr algn="ctr"/>
            <a:r>
              <a:rPr lang="en-US" dirty="0" smtClean="0"/>
              <a:t>Joined datasets better.</a:t>
            </a:r>
          </a:p>
        </p:txBody>
      </p:sp>
    </p:spTree>
    <p:extLst>
      <p:ext uri="{BB962C8B-B14F-4D97-AF65-F5344CB8AC3E}">
        <p14:creationId xmlns:p14="http://schemas.microsoft.com/office/powerpoint/2010/main" val="3148193184"/>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738490" y="4932849"/>
            <a:ext cx="5712179" cy="428021"/>
          </a:xfrm>
        </p:spPr>
        <p:txBody>
          <a:bodyPr>
            <a:normAutofit/>
          </a:bodyPr>
          <a:lstStyle/>
          <a:p>
            <a:r>
              <a:rPr lang="en-US" sz="1400" dirty="0" smtClean="0"/>
              <a:t>NICAR Jacksonville, March 4 2017 </a:t>
            </a:r>
            <a:endParaRPr lang="en-US" sz="1400" dirty="0"/>
          </a:p>
        </p:txBody>
      </p:sp>
      <p:sp>
        <p:nvSpPr>
          <p:cNvPr id="5" name="TextBox 4"/>
          <p:cNvSpPr txBox="1"/>
          <p:nvPr/>
        </p:nvSpPr>
        <p:spPr>
          <a:xfrm>
            <a:off x="1860547" y="3263780"/>
            <a:ext cx="5590122" cy="307777"/>
          </a:xfrm>
          <a:prstGeom prst="rect">
            <a:avLst/>
          </a:prstGeom>
          <a:noFill/>
        </p:spPr>
        <p:txBody>
          <a:bodyPr wrap="square" rtlCol="0">
            <a:spAutoFit/>
          </a:bodyPr>
          <a:lstStyle/>
          <a:p>
            <a:r>
              <a:rPr lang="en-US" sz="1400" dirty="0" smtClean="0"/>
              <a:t>.</a:t>
            </a:r>
            <a:endParaRPr lang="en-US" sz="1400" dirty="0"/>
          </a:p>
        </p:txBody>
      </p:sp>
      <p:sp>
        <p:nvSpPr>
          <p:cNvPr id="6" name="TextBox 5"/>
          <p:cNvSpPr txBox="1"/>
          <p:nvPr/>
        </p:nvSpPr>
        <p:spPr>
          <a:xfrm>
            <a:off x="1727201" y="1794935"/>
            <a:ext cx="5862652" cy="584776"/>
          </a:xfrm>
          <a:prstGeom prst="rect">
            <a:avLst/>
          </a:prstGeom>
          <a:noFill/>
        </p:spPr>
        <p:txBody>
          <a:bodyPr wrap="square" rtlCol="0">
            <a:spAutoFit/>
          </a:bodyPr>
          <a:lstStyle/>
          <a:p>
            <a:pPr algn="ctr"/>
            <a:r>
              <a:rPr lang="en-US" sz="3200" dirty="0" smtClean="0"/>
              <a:t>Race Behind Bars</a:t>
            </a:r>
            <a:endParaRPr lang="en-US" sz="3200" dirty="0"/>
          </a:p>
        </p:txBody>
      </p:sp>
      <p:sp>
        <p:nvSpPr>
          <p:cNvPr id="4" name="TextBox 3"/>
          <p:cNvSpPr txBox="1"/>
          <p:nvPr/>
        </p:nvSpPr>
        <p:spPr>
          <a:xfrm>
            <a:off x="1727201" y="2719294"/>
            <a:ext cx="6101975" cy="1477328"/>
          </a:xfrm>
          <a:prstGeom prst="rect">
            <a:avLst/>
          </a:prstGeom>
          <a:noFill/>
        </p:spPr>
        <p:txBody>
          <a:bodyPr wrap="square" rtlCol="0">
            <a:spAutoFit/>
          </a:bodyPr>
          <a:lstStyle/>
          <a:p>
            <a:r>
              <a:rPr lang="en-US" dirty="0" smtClean="0"/>
              <a:t>Analytical approach: </a:t>
            </a:r>
          </a:p>
          <a:p>
            <a:r>
              <a:rPr lang="en-US" dirty="0" smtClean="0"/>
              <a:t>The disciplinary data did not contain any demographic characteristics of inmates. But we were able to join this data to the master roster of inmates, which included race, age, severity of the crime of conviction, etc.</a:t>
            </a:r>
          </a:p>
        </p:txBody>
      </p:sp>
    </p:spTree>
    <p:extLst>
      <p:ext uri="{BB962C8B-B14F-4D97-AF65-F5344CB8AC3E}">
        <p14:creationId xmlns:p14="http://schemas.microsoft.com/office/powerpoint/2010/main" val="3047605116"/>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738490" y="4932849"/>
            <a:ext cx="5712179" cy="428021"/>
          </a:xfrm>
        </p:spPr>
        <p:txBody>
          <a:bodyPr>
            <a:normAutofit/>
          </a:bodyPr>
          <a:lstStyle/>
          <a:p>
            <a:r>
              <a:rPr lang="en-US" sz="1400" dirty="0" smtClean="0"/>
              <a:t>NICAR Jacksonville, March 4 2017 </a:t>
            </a:r>
            <a:endParaRPr lang="en-US" sz="1400" dirty="0"/>
          </a:p>
        </p:txBody>
      </p:sp>
      <p:sp>
        <p:nvSpPr>
          <p:cNvPr id="5" name="TextBox 4"/>
          <p:cNvSpPr txBox="1"/>
          <p:nvPr/>
        </p:nvSpPr>
        <p:spPr>
          <a:xfrm>
            <a:off x="1860547" y="3263780"/>
            <a:ext cx="5590122" cy="307777"/>
          </a:xfrm>
          <a:prstGeom prst="rect">
            <a:avLst/>
          </a:prstGeom>
          <a:noFill/>
        </p:spPr>
        <p:txBody>
          <a:bodyPr wrap="square" rtlCol="0">
            <a:spAutoFit/>
          </a:bodyPr>
          <a:lstStyle/>
          <a:p>
            <a:r>
              <a:rPr lang="en-US" sz="1400" dirty="0" smtClean="0"/>
              <a:t>.</a:t>
            </a:r>
            <a:endParaRPr lang="en-US" sz="1400" dirty="0"/>
          </a:p>
        </p:txBody>
      </p:sp>
      <p:sp>
        <p:nvSpPr>
          <p:cNvPr id="6" name="TextBox 5"/>
          <p:cNvSpPr txBox="1"/>
          <p:nvPr/>
        </p:nvSpPr>
        <p:spPr>
          <a:xfrm>
            <a:off x="1727201" y="1794935"/>
            <a:ext cx="5862652" cy="584776"/>
          </a:xfrm>
          <a:prstGeom prst="rect">
            <a:avLst/>
          </a:prstGeom>
          <a:noFill/>
        </p:spPr>
        <p:txBody>
          <a:bodyPr wrap="square" rtlCol="0">
            <a:spAutoFit/>
          </a:bodyPr>
          <a:lstStyle/>
          <a:p>
            <a:pPr algn="ctr"/>
            <a:r>
              <a:rPr lang="en-US" sz="3200" dirty="0" smtClean="0"/>
              <a:t>Race Behind Bars</a:t>
            </a:r>
            <a:endParaRPr lang="en-US" sz="3200" dirty="0"/>
          </a:p>
        </p:txBody>
      </p:sp>
      <p:pic>
        <p:nvPicPr>
          <p:cNvPr id="2" name="Picture 1" descr="Screenshot 2017-02-26 16.43.5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7097" y="1227174"/>
            <a:ext cx="6740904" cy="3475565"/>
          </a:xfrm>
          <a:prstGeom prst="rect">
            <a:avLst/>
          </a:prstGeom>
        </p:spPr>
      </p:pic>
    </p:spTree>
    <p:extLst>
      <p:ext uri="{BB962C8B-B14F-4D97-AF65-F5344CB8AC3E}">
        <p14:creationId xmlns:p14="http://schemas.microsoft.com/office/powerpoint/2010/main" val="1881391143"/>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738490" y="4932849"/>
            <a:ext cx="5712179" cy="428021"/>
          </a:xfrm>
        </p:spPr>
        <p:txBody>
          <a:bodyPr>
            <a:normAutofit/>
          </a:bodyPr>
          <a:lstStyle/>
          <a:p>
            <a:r>
              <a:rPr lang="en-US" sz="1400" dirty="0" smtClean="0"/>
              <a:t>NICAR Jacksonville, March 4 2017 </a:t>
            </a:r>
            <a:endParaRPr lang="en-US" sz="1400" dirty="0"/>
          </a:p>
        </p:txBody>
      </p:sp>
      <p:sp>
        <p:nvSpPr>
          <p:cNvPr id="5" name="TextBox 4"/>
          <p:cNvSpPr txBox="1"/>
          <p:nvPr/>
        </p:nvSpPr>
        <p:spPr>
          <a:xfrm>
            <a:off x="1860547" y="3263780"/>
            <a:ext cx="5590122" cy="307777"/>
          </a:xfrm>
          <a:prstGeom prst="rect">
            <a:avLst/>
          </a:prstGeom>
          <a:noFill/>
        </p:spPr>
        <p:txBody>
          <a:bodyPr wrap="square" rtlCol="0">
            <a:spAutoFit/>
          </a:bodyPr>
          <a:lstStyle/>
          <a:p>
            <a:r>
              <a:rPr lang="en-US" sz="1400" dirty="0" smtClean="0"/>
              <a:t>.</a:t>
            </a:r>
            <a:endParaRPr lang="en-US" sz="1400" dirty="0"/>
          </a:p>
        </p:txBody>
      </p:sp>
      <p:sp>
        <p:nvSpPr>
          <p:cNvPr id="6" name="TextBox 5"/>
          <p:cNvSpPr txBox="1"/>
          <p:nvPr/>
        </p:nvSpPr>
        <p:spPr>
          <a:xfrm>
            <a:off x="1727201" y="1794935"/>
            <a:ext cx="5862652" cy="584776"/>
          </a:xfrm>
          <a:prstGeom prst="rect">
            <a:avLst/>
          </a:prstGeom>
          <a:noFill/>
        </p:spPr>
        <p:txBody>
          <a:bodyPr wrap="square" rtlCol="0">
            <a:spAutoFit/>
          </a:bodyPr>
          <a:lstStyle/>
          <a:p>
            <a:pPr algn="ctr"/>
            <a:r>
              <a:rPr lang="en-US" sz="3200" dirty="0" smtClean="0"/>
              <a:t>Race Behind Bars</a:t>
            </a:r>
            <a:endParaRPr lang="en-US" sz="3200" dirty="0"/>
          </a:p>
        </p:txBody>
      </p:sp>
      <p:pic>
        <p:nvPicPr>
          <p:cNvPr id="4" name="Picture 3" descr="Screenshot 2017-02-26 16.45.4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7065" y="1176617"/>
            <a:ext cx="6781053" cy="3485030"/>
          </a:xfrm>
          <a:prstGeom prst="rect">
            <a:avLst/>
          </a:prstGeom>
        </p:spPr>
      </p:pic>
    </p:spTree>
    <p:extLst>
      <p:ext uri="{BB962C8B-B14F-4D97-AF65-F5344CB8AC3E}">
        <p14:creationId xmlns:p14="http://schemas.microsoft.com/office/powerpoint/2010/main" val="2363253634"/>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738490" y="4932849"/>
            <a:ext cx="5712179" cy="428021"/>
          </a:xfrm>
        </p:spPr>
        <p:txBody>
          <a:bodyPr>
            <a:normAutofit/>
          </a:bodyPr>
          <a:lstStyle/>
          <a:p>
            <a:r>
              <a:rPr lang="en-US" sz="1400" dirty="0" smtClean="0"/>
              <a:t>NICAR Jacksonville, March 4 2017 </a:t>
            </a:r>
            <a:endParaRPr lang="en-US" sz="1400" dirty="0"/>
          </a:p>
        </p:txBody>
      </p:sp>
      <p:sp>
        <p:nvSpPr>
          <p:cNvPr id="5" name="TextBox 4"/>
          <p:cNvSpPr txBox="1"/>
          <p:nvPr/>
        </p:nvSpPr>
        <p:spPr>
          <a:xfrm>
            <a:off x="1860547" y="3263780"/>
            <a:ext cx="5590122" cy="307777"/>
          </a:xfrm>
          <a:prstGeom prst="rect">
            <a:avLst/>
          </a:prstGeom>
          <a:noFill/>
        </p:spPr>
        <p:txBody>
          <a:bodyPr wrap="square" rtlCol="0">
            <a:spAutoFit/>
          </a:bodyPr>
          <a:lstStyle/>
          <a:p>
            <a:r>
              <a:rPr lang="en-US" sz="1400" dirty="0" smtClean="0"/>
              <a:t>.</a:t>
            </a:r>
            <a:endParaRPr lang="en-US" sz="1400" dirty="0"/>
          </a:p>
        </p:txBody>
      </p:sp>
      <p:sp>
        <p:nvSpPr>
          <p:cNvPr id="6" name="TextBox 5"/>
          <p:cNvSpPr txBox="1"/>
          <p:nvPr/>
        </p:nvSpPr>
        <p:spPr>
          <a:xfrm>
            <a:off x="1727201" y="1794935"/>
            <a:ext cx="5862652" cy="584776"/>
          </a:xfrm>
          <a:prstGeom prst="rect">
            <a:avLst/>
          </a:prstGeom>
          <a:noFill/>
        </p:spPr>
        <p:txBody>
          <a:bodyPr wrap="square" rtlCol="0">
            <a:spAutoFit/>
          </a:bodyPr>
          <a:lstStyle/>
          <a:p>
            <a:pPr algn="ctr"/>
            <a:r>
              <a:rPr lang="en-US" sz="3200" dirty="0" smtClean="0"/>
              <a:t>Race Behind Bars</a:t>
            </a:r>
            <a:endParaRPr lang="en-US" sz="3200" dirty="0"/>
          </a:p>
        </p:txBody>
      </p:sp>
      <p:pic>
        <p:nvPicPr>
          <p:cNvPr id="2" name="Picture 1" descr="Screenshot 2017-02-26 16.47.3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7276" y="1494117"/>
            <a:ext cx="6515100" cy="2794000"/>
          </a:xfrm>
          <a:prstGeom prst="rect">
            <a:avLst/>
          </a:prstGeom>
        </p:spPr>
      </p:pic>
    </p:spTree>
    <p:extLst>
      <p:ext uri="{BB962C8B-B14F-4D97-AF65-F5344CB8AC3E}">
        <p14:creationId xmlns:p14="http://schemas.microsoft.com/office/powerpoint/2010/main" val="1243318174"/>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738490" y="4932849"/>
            <a:ext cx="5712179" cy="428021"/>
          </a:xfrm>
        </p:spPr>
        <p:txBody>
          <a:bodyPr>
            <a:normAutofit/>
          </a:bodyPr>
          <a:lstStyle/>
          <a:p>
            <a:r>
              <a:rPr lang="en-US" sz="1400" dirty="0" smtClean="0"/>
              <a:t>NICAR Jacksonville, March 4 2017 </a:t>
            </a:r>
            <a:endParaRPr lang="en-US" sz="1400" dirty="0"/>
          </a:p>
        </p:txBody>
      </p:sp>
      <p:sp>
        <p:nvSpPr>
          <p:cNvPr id="5" name="TextBox 4"/>
          <p:cNvSpPr txBox="1"/>
          <p:nvPr/>
        </p:nvSpPr>
        <p:spPr>
          <a:xfrm>
            <a:off x="1860547" y="3263780"/>
            <a:ext cx="5590122" cy="307777"/>
          </a:xfrm>
          <a:prstGeom prst="rect">
            <a:avLst/>
          </a:prstGeom>
          <a:noFill/>
        </p:spPr>
        <p:txBody>
          <a:bodyPr wrap="square" rtlCol="0">
            <a:spAutoFit/>
          </a:bodyPr>
          <a:lstStyle/>
          <a:p>
            <a:r>
              <a:rPr lang="en-US" sz="1400" dirty="0" smtClean="0"/>
              <a:t>.</a:t>
            </a:r>
            <a:endParaRPr lang="en-US" sz="1400" dirty="0"/>
          </a:p>
        </p:txBody>
      </p:sp>
      <p:sp>
        <p:nvSpPr>
          <p:cNvPr id="6" name="TextBox 5"/>
          <p:cNvSpPr txBox="1"/>
          <p:nvPr/>
        </p:nvSpPr>
        <p:spPr>
          <a:xfrm>
            <a:off x="1727201" y="1794935"/>
            <a:ext cx="5862652" cy="584776"/>
          </a:xfrm>
          <a:prstGeom prst="rect">
            <a:avLst/>
          </a:prstGeom>
          <a:noFill/>
        </p:spPr>
        <p:txBody>
          <a:bodyPr wrap="square" rtlCol="0">
            <a:spAutoFit/>
          </a:bodyPr>
          <a:lstStyle/>
          <a:p>
            <a:pPr algn="ctr"/>
            <a:r>
              <a:rPr lang="en-US" sz="3200" dirty="0" smtClean="0"/>
              <a:t>Race Behind Bars</a:t>
            </a:r>
            <a:endParaRPr lang="en-US" sz="3200" dirty="0"/>
          </a:p>
        </p:txBody>
      </p:sp>
      <p:pic>
        <p:nvPicPr>
          <p:cNvPr id="4" name="Picture 3" descr="Screenshot 2017-02-26 16.48.27.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80030" y="1224429"/>
            <a:ext cx="6223000" cy="2603500"/>
          </a:xfrm>
          <a:prstGeom prst="rect">
            <a:avLst/>
          </a:prstGeom>
        </p:spPr>
      </p:pic>
    </p:spTree>
    <p:extLst>
      <p:ext uri="{BB962C8B-B14F-4D97-AF65-F5344CB8AC3E}">
        <p14:creationId xmlns:p14="http://schemas.microsoft.com/office/powerpoint/2010/main" val="3263665999"/>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738490" y="4932849"/>
            <a:ext cx="5712179" cy="428021"/>
          </a:xfrm>
        </p:spPr>
        <p:txBody>
          <a:bodyPr>
            <a:normAutofit/>
          </a:bodyPr>
          <a:lstStyle/>
          <a:p>
            <a:r>
              <a:rPr lang="en-US" sz="1400" dirty="0" smtClean="0"/>
              <a:t>NICAR Jacksonville, March 4 2017 </a:t>
            </a:r>
            <a:endParaRPr lang="en-US" sz="1400" dirty="0"/>
          </a:p>
        </p:txBody>
      </p:sp>
      <p:sp>
        <p:nvSpPr>
          <p:cNvPr id="5" name="TextBox 4"/>
          <p:cNvSpPr txBox="1"/>
          <p:nvPr/>
        </p:nvSpPr>
        <p:spPr>
          <a:xfrm>
            <a:off x="1845780" y="2058740"/>
            <a:ext cx="5590122" cy="738664"/>
          </a:xfrm>
          <a:prstGeom prst="rect">
            <a:avLst/>
          </a:prstGeom>
          <a:noFill/>
        </p:spPr>
        <p:txBody>
          <a:bodyPr wrap="square" rtlCol="0">
            <a:spAutoFit/>
          </a:bodyPr>
          <a:lstStyle/>
          <a:p>
            <a:r>
              <a:rPr lang="en-US" sz="1400" dirty="0" smtClean="0"/>
              <a:t>This table shows the racial distribution of inmates sentenced to solitary confinement at the Clinton Correctional Facility in 2015, compared to the overall inmate population. </a:t>
            </a:r>
            <a:endParaRPr lang="en-US" sz="1400" dirty="0"/>
          </a:p>
        </p:txBody>
      </p:sp>
      <p:pic>
        <p:nvPicPr>
          <p:cNvPr id="6" name="Picture 5" descr="Screenshot 2017-01-22 16.24.3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81300" y="3137515"/>
            <a:ext cx="3581400" cy="1498600"/>
          </a:xfrm>
          <a:prstGeom prst="rect">
            <a:avLst/>
          </a:prstGeom>
        </p:spPr>
      </p:pic>
    </p:spTree>
    <p:extLst>
      <p:ext uri="{BB962C8B-B14F-4D97-AF65-F5344CB8AC3E}">
        <p14:creationId xmlns:p14="http://schemas.microsoft.com/office/powerpoint/2010/main" val="4126850989"/>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738490" y="4932849"/>
            <a:ext cx="5712179" cy="428021"/>
          </a:xfrm>
        </p:spPr>
        <p:txBody>
          <a:bodyPr>
            <a:normAutofit/>
          </a:bodyPr>
          <a:lstStyle/>
          <a:p>
            <a:r>
              <a:rPr lang="en-US" sz="1400" dirty="0" smtClean="0"/>
              <a:t>NICAR Jacksonville, March 4 2017 </a:t>
            </a:r>
            <a:endParaRPr lang="en-US" sz="1400" dirty="0"/>
          </a:p>
        </p:txBody>
      </p:sp>
      <p:sp>
        <p:nvSpPr>
          <p:cNvPr id="5" name="TextBox 4"/>
          <p:cNvSpPr txBox="1"/>
          <p:nvPr/>
        </p:nvSpPr>
        <p:spPr>
          <a:xfrm>
            <a:off x="1860547" y="3263780"/>
            <a:ext cx="5590122" cy="307777"/>
          </a:xfrm>
          <a:prstGeom prst="rect">
            <a:avLst/>
          </a:prstGeom>
          <a:noFill/>
        </p:spPr>
        <p:txBody>
          <a:bodyPr wrap="square" rtlCol="0">
            <a:spAutoFit/>
          </a:bodyPr>
          <a:lstStyle/>
          <a:p>
            <a:r>
              <a:rPr lang="en-US" sz="1400" dirty="0" smtClean="0"/>
              <a:t>.</a:t>
            </a:r>
            <a:endParaRPr lang="en-US" sz="1400" dirty="0"/>
          </a:p>
        </p:txBody>
      </p:sp>
      <p:sp>
        <p:nvSpPr>
          <p:cNvPr id="6" name="TextBox 5"/>
          <p:cNvSpPr txBox="1"/>
          <p:nvPr/>
        </p:nvSpPr>
        <p:spPr>
          <a:xfrm>
            <a:off x="1727201" y="1794935"/>
            <a:ext cx="5862652" cy="584776"/>
          </a:xfrm>
          <a:prstGeom prst="rect">
            <a:avLst/>
          </a:prstGeom>
          <a:noFill/>
        </p:spPr>
        <p:txBody>
          <a:bodyPr wrap="square" rtlCol="0">
            <a:spAutoFit/>
          </a:bodyPr>
          <a:lstStyle/>
          <a:p>
            <a:pPr algn="ctr"/>
            <a:r>
              <a:rPr lang="en-US" sz="3200" dirty="0" smtClean="0"/>
              <a:t>Race Behind Bars</a:t>
            </a:r>
            <a:endParaRPr lang="en-US" sz="3200" dirty="0"/>
          </a:p>
        </p:txBody>
      </p:sp>
      <p:pic>
        <p:nvPicPr>
          <p:cNvPr id="2" name="Picture 1" descr="Screenshot 2017-02-26 16.49.5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6086" y="1030941"/>
            <a:ext cx="6852120" cy="4586941"/>
          </a:xfrm>
          <a:prstGeom prst="rect">
            <a:avLst/>
          </a:prstGeom>
        </p:spPr>
      </p:pic>
    </p:spTree>
    <p:extLst>
      <p:ext uri="{BB962C8B-B14F-4D97-AF65-F5344CB8AC3E}">
        <p14:creationId xmlns:p14="http://schemas.microsoft.com/office/powerpoint/2010/main" val="2094118243"/>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27201" y="1182647"/>
            <a:ext cx="5723468" cy="612288"/>
          </a:xfrm>
        </p:spPr>
        <p:txBody>
          <a:bodyPr>
            <a:normAutofit/>
          </a:bodyPr>
          <a:lstStyle/>
          <a:p>
            <a:r>
              <a:rPr lang="en-US" sz="2400" dirty="0" smtClean="0"/>
              <a:t>Diversity, Segregation and Disparity</a:t>
            </a:r>
            <a:endParaRPr lang="en-US" sz="2400" dirty="0"/>
          </a:p>
        </p:txBody>
      </p:sp>
      <p:sp>
        <p:nvSpPr>
          <p:cNvPr id="3" name="Subtitle 2"/>
          <p:cNvSpPr>
            <a:spLocks noGrp="1"/>
          </p:cNvSpPr>
          <p:nvPr>
            <p:ph type="subTitle" idx="1"/>
          </p:nvPr>
        </p:nvSpPr>
        <p:spPr>
          <a:xfrm>
            <a:off x="1738490" y="4932849"/>
            <a:ext cx="5712179" cy="428021"/>
          </a:xfrm>
        </p:spPr>
        <p:txBody>
          <a:bodyPr>
            <a:normAutofit/>
          </a:bodyPr>
          <a:lstStyle/>
          <a:p>
            <a:r>
              <a:rPr lang="en-US" sz="1400" dirty="0" smtClean="0"/>
              <a:t>NICAR Jacksonville, March 4 2017 </a:t>
            </a:r>
            <a:endParaRPr lang="en-US" sz="1400" dirty="0"/>
          </a:p>
        </p:txBody>
      </p:sp>
      <p:pic>
        <p:nvPicPr>
          <p:cNvPr id="5" name="Picture 4" descr="Screenshot 2017-01-22 16.44.2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2097" y="1360105"/>
            <a:ext cx="6718313" cy="3365731"/>
          </a:xfrm>
          <a:prstGeom prst="rect">
            <a:avLst/>
          </a:prstGeom>
        </p:spPr>
      </p:pic>
      <p:sp>
        <p:nvSpPr>
          <p:cNvPr id="4" name="TextBox 3"/>
          <p:cNvSpPr txBox="1"/>
          <p:nvPr/>
        </p:nvSpPr>
        <p:spPr>
          <a:xfrm>
            <a:off x="1152098" y="4725836"/>
            <a:ext cx="6718312" cy="307777"/>
          </a:xfrm>
          <a:prstGeom prst="rect">
            <a:avLst/>
          </a:prstGeom>
          <a:noFill/>
        </p:spPr>
        <p:txBody>
          <a:bodyPr wrap="square" rtlCol="0">
            <a:spAutoFit/>
          </a:bodyPr>
          <a:lstStyle/>
          <a:p>
            <a:r>
              <a:rPr lang="en-US" sz="1400" dirty="0"/>
              <a:t>https://</a:t>
            </a:r>
            <a:r>
              <a:rPr lang="en-US" sz="1400" dirty="0" err="1"/>
              <a:t>nyti.ms</a:t>
            </a:r>
            <a:r>
              <a:rPr lang="en-US" sz="1400" dirty="0"/>
              <a:t>/2jDMoMz</a:t>
            </a:r>
          </a:p>
        </p:txBody>
      </p:sp>
    </p:spTree>
    <p:extLst>
      <p:ext uri="{BB962C8B-B14F-4D97-AF65-F5344CB8AC3E}">
        <p14:creationId xmlns:p14="http://schemas.microsoft.com/office/powerpoint/2010/main" val="2375407249"/>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738490" y="4932849"/>
            <a:ext cx="5712179" cy="428021"/>
          </a:xfrm>
        </p:spPr>
        <p:txBody>
          <a:bodyPr>
            <a:normAutofit/>
          </a:bodyPr>
          <a:lstStyle/>
          <a:p>
            <a:r>
              <a:rPr lang="en-US" sz="1400" dirty="0" smtClean="0"/>
              <a:t>NICAR Jacksonville, March 4 2017 </a:t>
            </a:r>
            <a:endParaRPr lang="en-US" sz="1400" dirty="0"/>
          </a:p>
        </p:txBody>
      </p:sp>
      <p:sp>
        <p:nvSpPr>
          <p:cNvPr id="4" name="TextBox 3"/>
          <p:cNvSpPr txBox="1"/>
          <p:nvPr/>
        </p:nvSpPr>
        <p:spPr>
          <a:xfrm>
            <a:off x="1738490" y="2643515"/>
            <a:ext cx="5851362" cy="369332"/>
          </a:xfrm>
          <a:prstGeom prst="rect">
            <a:avLst/>
          </a:prstGeom>
          <a:noFill/>
        </p:spPr>
        <p:txBody>
          <a:bodyPr wrap="square" rtlCol="0">
            <a:spAutoFit/>
          </a:bodyPr>
          <a:lstStyle/>
          <a:p>
            <a:r>
              <a:rPr lang="en-US" dirty="0" smtClean="0"/>
              <a:t>DISPARITY: WHAT IS IT AND HOW DO YOU MEASURE IT?</a:t>
            </a:r>
            <a:endParaRPr lang="en-US" dirty="0"/>
          </a:p>
        </p:txBody>
      </p:sp>
      <p:pic>
        <p:nvPicPr>
          <p:cNvPr id="6" name="Picture 5" descr="Screenshot 2017-01-27 06.44.37.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8513" y="1905103"/>
            <a:ext cx="6726504" cy="3403496"/>
          </a:xfrm>
          <a:prstGeom prst="rect">
            <a:avLst/>
          </a:prstGeom>
        </p:spPr>
      </p:pic>
    </p:spTree>
    <p:extLst>
      <p:ext uri="{BB962C8B-B14F-4D97-AF65-F5344CB8AC3E}">
        <p14:creationId xmlns:p14="http://schemas.microsoft.com/office/powerpoint/2010/main" val="2401511032"/>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738490" y="4932849"/>
            <a:ext cx="5712179" cy="428021"/>
          </a:xfrm>
        </p:spPr>
        <p:txBody>
          <a:bodyPr>
            <a:normAutofit/>
          </a:bodyPr>
          <a:lstStyle/>
          <a:p>
            <a:r>
              <a:rPr lang="en-US" sz="1400" dirty="0" smtClean="0"/>
              <a:t>NICAR Jacksonville, March 4 2017 </a:t>
            </a:r>
            <a:endParaRPr lang="en-US" sz="1400" dirty="0"/>
          </a:p>
        </p:txBody>
      </p:sp>
      <p:sp>
        <p:nvSpPr>
          <p:cNvPr id="4" name="TextBox 3"/>
          <p:cNvSpPr txBox="1"/>
          <p:nvPr/>
        </p:nvSpPr>
        <p:spPr>
          <a:xfrm>
            <a:off x="1599307" y="2643515"/>
            <a:ext cx="5851362" cy="369332"/>
          </a:xfrm>
          <a:prstGeom prst="rect">
            <a:avLst/>
          </a:prstGeom>
          <a:noFill/>
        </p:spPr>
        <p:txBody>
          <a:bodyPr wrap="square" rtlCol="0">
            <a:spAutoFit/>
          </a:bodyPr>
          <a:lstStyle/>
          <a:p>
            <a:r>
              <a:rPr lang="en-US" dirty="0" smtClean="0"/>
              <a:t>Backstory: </a:t>
            </a:r>
            <a:r>
              <a:rPr lang="en-US" dirty="0" err="1" smtClean="0"/>
              <a:t>Rikers</a:t>
            </a:r>
            <a:r>
              <a:rPr lang="en-US" dirty="0" smtClean="0"/>
              <a:t> Island</a:t>
            </a:r>
            <a:endParaRPr lang="en-US" dirty="0"/>
          </a:p>
        </p:txBody>
      </p:sp>
      <p:sp>
        <p:nvSpPr>
          <p:cNvPr id="5" name="TextBox 4"/>
          <p:cNvSpPr txBox="1"/>
          <p:nvPr/>
        </p:nvSpPr>
        <p:spPr>
          <a:xfrm>
            <a:off x="1860547" y="3263780"/>
            <a:ext cx="5590122" cy="307777"/>
          </a:xfrm>
          <a:prstGeom prst="rect">
            <a:avLst/>
          </a:prstGeom>
          <a:noFill/>
        </p:spPr>
        <p:txBody>
          <a:bodyPr wrap="square" rtlCol="0">
            <a:spAutoFit/>
          </a:bodyPr>
          <a:lstStyle/>
          <a:p>
            <a:r>
              <a:rPr lang="en-US" sz="1400" dirty="0" smtClean="0"/>
              <a:t>.</a:t>
            </a:r>
            <a:endParaRPr lang="en-US" sz="1400" dirty="0"/>
          </a:p>
        </p:txBody>
      </p:sp>
      <p:sp>
        <p:nvSpPr>
          <p:cNvPr id="6" name="TextBox 5"/>
          <p:cNvSpPr txBox="1"/>
          <p:nvPr/>
        </p:nvSpPr>
        <p:spPr>
          <a:xfrm>
            <a:off x="1727201" y="1794935"/>
            <a:ext cx="5862652" cy="584776"/>
          </a:xfrm>
          <a:prstGeom prst="rect">
            <a:avLst/>
          </a:prstGeom>
          <a:noFill/>
        </p:spPr>
        <p:txBody>
          <a:bodyPr wrap="square" rtlCol="0">
            <a:spAutoFit/>
          </a:bodyPr>
          <a:lstStyle/>
          <a:p>
            <a:pPr algn="ctr"/>
            <a:r>
              <a:rPr lang="en-US" sz="3200" dirty="0" smtClean="0"/>
              <a:t>Race Behind Bars</a:t>
            </a:r>
            <a:endParaRPr lang="en-US" sz="3200" dirty="0"/>
          </a:p>
        </p:txBody>
      </p:sp>
      <p:pic>
        <p:nvPicPr>
          <p:cNvPr id="2" name="Picture 1" descr="Screenshot 2017-02-26 15.50.38.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1176" y="3263780"/>
            <a:ext cx="7186706" cy="1301262"/>
          </a:xfrm>
          <a:prstGeom prst="rect">
            <a:avLst/>
          </a:prstGeom>
        </p:spPr>
      </p:pic>
    </p:spTree>
    <p:extLst>
      <p:ext uri="{BB962C8B-B14F-4D97-AF65-F5344CB8AC3E}">
        <p14:creationId xmlns:p14="http://schemas.microsoft.com/office/powerpoint/2010/main" val="1190991827"/>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27201" y="1182647"/>
            <a:ext cx="5723468" cy="612288"/>
          </a:xfrm>
        </p:spPr>
        <p:txBody>
          <a:bodyPr>
            <a:normAutofit/>
          </a:bodyPr>
          <a:lstStyle/>
          <a:p>
            <a:r>
              <a:rPr lang="en-US" sz="2400" dirty="0" smtClean="0"/>
              <a:t>Diversity, Segregation and Disparity</a:t>
            </a:r>
            <a:endParaRPr lang="en-US" sz="2400" dirty="0"/>
          </a:p>
        </p:txBody>
      </p:sp>
      <p:sp>
        <p:nvSpPr>
          <p:cNvPr id="3" name="Subtitle 2"/>
          <p:cNvSpPr>
            <a:spLocks noGrp="1"/>
          </p:cNvSpPr>
          <p:nvPr>
            <p:ph type="subTitle" idx="1"/>
          </p:nvPr>
        </p:nvSpPr>
        <p:spPr>
          <a:xfrm>
            <a:off x="1738490" y="4932849"/>
            <a:ext cx="5712179" cy="428021"/>
          </a:xfrm>
        </p:spPr>
        <p:txBody>
          <a:bodyPr>
            <a:normAutofit/>
          </a:bodyPr>
          <a:lstStyle/>
          <a:p>
            <a:r>
              <a:rPr lang="en-US" sz="1400" dirty="0" smtClean="0"/>
              <a:t>NICAR Jacksonville, March 4 2017 </a:t>
            </a:r>
            <a:endParaRPr lang="en-US" sz="1400" dirty="0"/>
          </a:p>
        </p:txBody>
      </p:sp>
      <p:pic>
        <p:nvPicPr>
          <p:cNvPr id="4" name="Picture 3" descr="Screenshot 2017-02-27 08.07.48.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53883" y="1298408"/>
            <a:ext cx="6104603" cy="3634441"/>
          </a:xfrm>
          <a:prstGeom prst="rect">
            <a:avLst/>
          </a:prstGeom>
        </p:spPr>
      </p:pic>
    </p:spTree>
    <p:extLst>
      <p:ext uri="{BB962C8B-B14F-4D97-AF65-F5344CB8AC3E}">
        <p14:creationId xmlns:p14="http://schemas.microsoft.com/office/powerpoint/2010/main" val="1492823082"/>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738490" y="4932849"/>
            <a:ext cx="5712179" cy="428021"/>
          </a:xfrm>
        </p:spPr>
        <p:txBody>
          <a:bodyPr>
            <a:normAutofit/>
          </a:bodyPr>
          <a:lstStyle/>
          <a:p>
            <a:r>
              <a:rPr lang="en-US" sz="1400" dirty="0" smtClean="0"/>
              <a:t>NICAR Jacksonville, March 4 2017 </a:t>
            </a:r>
            <a:endParaRPr lang="en-US" sz="1400" dirty="0"/>
          </a:p>
        </p:txBody>
      </p:sp>
      <p:sp>
        <p:nvSpPr>
          <p:cNvPr id="4" name="Title 3"/>
          <p:cNvSpPr>
            <a:spLocks noGrp="1"/>
          </p:cNvSpPr>
          <p:nvPr>
            <p:ph type="ctrTitle"/>
          </p:nvPr>
        </p:nvSpPr>
        <p:spPr/>
        <p:txBody>
          <a:bodyPr/>
          <a:lstStyle/>
          <a:p>
            <a:endParaRPr lang="en-US"/>
          </a:p>
        </p:txBody>
      </p:sp>
      <p:pic>
        <p:nvPicPr>
          <p:cNvPr id="5" name="Picture 4" descr="Screenshot 2017-02-26 16.58.1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1176" y="1333500"/>
            <a:ext cx="7088094" cy="4191000"/>
          </a:xfrm>
          <a:prstGeom prst="rect">
            <a:avLst/>
          </a:prstGeom>
        </p:spPr>
      </p:pic>
    </p:spTree>
    <p:extLst>
      <p:ext uri="{BB962C8B-B14F-4D97-AF65-F5344CB8AC3E}">
        <p14:creationId xmlns:p14="http://schemas.microsoft.com/office/powerpoint/2010/main" val="773813394"/>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738490" y="4932849"/>
            <a:ext cx="5712179" cy="428021"/>
          </a:xfrm>
        </p:spPr>
        <p:txBody>
          <a:bodyPr>
            <a:normAutofit/>
          </a:bodyPr>
          <a:lstStyle/>
          <a:p>
            <a:r>
              <a:rPr lang="en-US" sz="1400" dirty="0" smtClean="0"/>
              <a:t>NICAR Jacksonville, March 4 2017 </a:t>
            </a:r>
            <a:endParaRPr lang="en-US" sz="1400" dirty="0"/>
          </a:p>
        </p:txBody>
      </p:sp>
      <p:sp>
        <p:nvSpPr>
          <p:cNvPr id="4" name="Title 3"/>
          <p:cNvSpPr>
            <a:spLocks noGrp="1"/>
          </p:cNvSpPr>
          <p:nvPr>
            <p:ph type="ctrTitle"/>
          </p:nvPr>
        </p:nvSpPr>
        <p:spPr/>
        <p:txBody>
          <a:bodyPr/>
          <a:lstStyle/>
          <a:p>
            <a:endParaRPr lang="en-US"/>
          </a:p>
        </p:txBody>
      </p:sp>
      <p:pic>
        <p:nvPicPr>
          <p:cNvPr id="2" name="Picture 1" descr="Screenshot 2017-02-27 07.41.47.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0706" y="1273565"/>
            <a:ext cx="7089022" cy="4087305"/>
          </a:xfrm>
          <a:prstGeom prst="rect">
            <a:avLst/>
          </a:prstGeom>
        </p:spPr>
      </p:pic>
    </p:spTree>
    <p:extLst>
      <p:ext uri="{BB962C8B-B14F-4D97-AF65-F5344CB8AC3E}">
        <p14:creationId xmlns:p14="http://schemas.microsoft.com/office/powerpoint/2010/main" val="4083573595"/>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738490" y="4932849"/>
            <a:ext cx="5712179" cy="428021"/>
          </a:xfrm>
        </p:spPr>
        <p:txBody>
          <a:bodyPr>
            <a:normAutofit/>
          </a:bodyPr>
          <a:lstStyle/>
          <a:p>
            <a:r>
              <a:rPr lang="en-US" sz="1400" dirty="0" smtClean="0"/>
              <a:t>NICAR Jacksonville, March 4 2017 </a:t>
            </a:r>
            <a:endParaRPr lang="en-US" sz="1400" dirty="0"/>
          </a:p>
        </p:txBody>
      </p:sp>
      <p:sp>
        <p:nvSpPr>
          <p:cNvPr id="4" name="Title 3"/>
          <p:cNvSpPr>
            <a:spLocks noGrp="1"/>
          </p:cNvSpPr>
          <p:nvPr>
            <p:ph type="ctrTitle"/>
          </p:nvPr>
        </p:nvSpPr>
        <p:spPr/>
        <p:txBody>
          <a:bodyPr/>
          <a:lstStyle/>
          <a:p>
            <a:endParaRPr lang="en-US"/>
          </a:p>
        </p:txBody>
      </p:sp>
      <p:pic>
        <p:nvPicPr>
          <p:cNvPr id="5" name="Picture 4" descr="Screenshot 2017-02-27 07.45.2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38490" y="1694349"/>
            <a:ext cx="6007100" cy="3238500"/>
          </a:xfrm>
          <a:prstGeom prst="rect">
            <a:avLst/>
          </a:prstGeom>
        </p:spPr>
      </p:pic>
    </p:spTree>
    <p:extLst>
      <p:ext uri="{BB962C8B-B14F-4D97-AF65-F5344CB8AC3E}">
        <p14:creationId xmlns:p14="http://schemas.microsoft.com/office/powerpoint/2010/main" val="3714520264"/>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738490" y="4932849"/>
            <a:ext cx="5712179" cy="428021"/>
          </a:xfrm>
        </p:spPr>
        <p:txBody>
          <a:bodyPr>
            <a:normAutofit/>
          </a:bodyPr>
          <a:lstStyle/>
          <a:p>
            <a:r>
              <a:rPr lang="en-US" sz="1400" dirty="0" smtClean="0"/>
              <a:t>NICAR Jacksonville, March 4 2017 </a:t>
            </a:r>
            <a:endParaRPr lang="en-US" sz="1400" dirty="0"/>
          </a:p>
        </p:txBody>
      </p:sp>
      <p:pic>
        <p:nvPicPr>
          <p:cNvPr id="2" name="Picture 1" descr="Screenshot 2017-03-04 08.53.2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74470" y="1164554"/>
            <a:ext cx="3824941" cy="4493783"/>
          </a:xfrm>
          <a:prstGeom prst="rect">
            <a:avLst/>
          </a:prstGeom>
        </p:spPr>
      </p:pic>
    </p:spTree>
    <p:extLst>
      <p:ext uri="{BB962C8B-B14F-4D97-AF65-F5344CB8AC3E}">
        <p14:creationId xmlns:p14="http://schemas.microsoft.com/office/powerpoint/2010/main" val="285517938"/>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738490" y="4932849"/>
            <a:ext cx="5712179" cy="428021"/>
          </a:xfrm>
        </p:spPr>
        <p:txBody>
          <a:bodyPr>
            <a:normAutofit/>
          </a:bodyPr>
          <a:lstStyle/>
          <a:p>
            <a:r>
              <a:rPr lang="en-US" sz="1400" dirty="0" smtClean="0"/>
              <a:t>NICAR Jacksonville, March 4 2017 </a:t>
            </a:r>
            <a:endParaRPr lang="en-US" sz="1400" dirty="0"/>
          </a:p>
        </p:txBody>
      </p:sp>
      <p:pic>
        <p:nvPicPr>
          <p:cNvPr id="4" name="Picture 3" descr="Screenshot 2017-03-04 10.14.49.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0352" y="1613647"/>
            <a:ext cx="6911041" cy="2831353"/>
          </a:xfrm>
          <a:prstGeom prst="rect">
            <a:avLst/>
          </a:prstGeom>
        </p:spPr>
      </p:pic>
    </p:spTree>
    <p:extLst>
      <p:ext uri="{BB962C8B-B14F-4D97-AF65-F5344CB8AC3E}">
        <p14:creationId xmlns:p14="http://schemas.microsoft.com/office/powerpoint/2010/main" val="2429321701"/>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738490" y="4932849"/>
            <a:ext cx="5712179" cy="428021"/>
          </a:xfrm>
        </p:spPr>
        <p:txBody>
          <a:bodyPr>
            <a:normAutofit/>
          </a:bodyPr>
          <a:lstStyle/>
          <a:p>
            <a:r>
              <a:rPr lang="en-US" sz="1400" dirty="0" smtClean="0"/>
              <a:t>NICAR Jacksonville, March 4 2017 </a:t>
            </a:r>
            <a:endParaRPr lang="en-US" sz="1400" dirty="0"/>
          </a:p>
        </p:txBody>
      </p:sp>
      <p:sp>
        <p:nvSpPr>
          <p:cNvPr id="4" name="Title 3"/>
          <p:cNvSpPr>
            <a:spLocks noGrp="1"/>
          </p:cNvSpPr>
          <p:nvPr>
            <p:ph type="ctrTitle"/>
          </p:nvPr>
        </p:nvSpPr>
        <p:spPr/>
        <p:txBody>
          <a:bodyPr/>
          <a:lstStyle/>
          <a:p>
            <a:endParaRPr lang="en-US"/>
          </a:p>
        </p:txBody>
      </p:sp>
      <p:pic>
        <p:nvPicPr>
          <p:cNvPr id="2" name="Picture 1" descr="Screenshot 2017-02-27 07.47.4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4060" y="1651748"/>
            <a:ext cx="6443495" cy="2980017"/>
          </a:xfrm>
          <a:prstGeom prst="rect">
            <a:avLst/>
          </a:prstGeom>
        </p:spPr>
      </p:pic>
    </p:spTree>
    <p:extLst>
      <p:ext uri="{BB962C8B-B14F-4D97-AF65-F5344CB8AC3E}">
        <p14:creationId xmlns:p14="http://schemas.microsoft.com/office/powerpoint/2010/main" val="4286075999"/>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738490" y="4932849"/>
            <a:ext cx="5712179" cy="428021"/>
          </a:xfrm>
        </p:spPr>
        <p:txBody>
          <a:bodyPr>
            <a:normAutofit/>
          </a:bodyPr>
          <a:lstStyle/>
          <a:p>
            <a:r>
              <a:rPr lang="en-US" sz="1400" dirty="0" smtClean="0"/>
              <a:t>NICAR Jacksonville, March 4 2017 </a:t>
            </a:r>
            <a:endParaRPr lang="en-US" sz="1400" dirty="0"/>
          </a:p>
        </p:txBody>
      </p:sp>
      <p:sp>
        <p:nvSpPr>
          <p:cNvPr id="5" name="TextBox 4"/>
          <p:cNvSpPr txBox="1"/>
          <p:nvPr/>
        </p:nvSpPr>
        <p:spPr>
          <a:xfrm>
            <a:off x="1942353" y="1113553"/>
            <a:ext cx="5363882" cy="3847207"/>
          </a:xfrm>
          <a:prstGeom prst="rect">
            <a:avLst/>
          </a:prstGeom>
          <a:noFill/>
        </p:spPr>
        <p:txBody>
          <a:bodyPr wrap="square" rtlCol="0">
            <a:spAutoFit/>
          </a:bodyPr>
          <a:lstStyle/>
          <a:p>
            <a:r>
              <a:rPr lang="en-US" dirty="0" smtClean="0"/>
              <a:t>LINKS:</a:t>
            </a:r>
          </a:p>
          <a:p>
            <a:endParaRPr lang="en-US" sz="1600" dirty="0"/>
          </a:p>
          <a:p>
            <a:r>
              <a:rPr lang="en-US" sz="1600" dirty="0" smtClean="0"/>
              <a:t>All of the stories in this series are on my New York </a:t>
            </a:r>
            <a:r>
              <a:rPr lang="en-US" sz="1600" dirty="0"/>
              <a:t>Times page: </a:t>
            </a:r>
            <a:endParaRPr lang="en-US" sz="1600" dirty="0" smtClean="0"/>
          </a:p>
          <a:p>
            <a:r>
              <a:rPr lang="en-US" sz="1600" dirty="0" smtClean="0">
                <a:hlinkClick r:id="rId2"/>
              </a:rPr>
              <a:t>https</a:t>
            </a:r>
            <a:r>
              <a:rPr lang="en-US" sz="1600" dirty="0">
                <a:hlinkClick r:id="rId2"/>
              </a:rPr>
              <a:t>://www.nytimes.com/by/robert-</a:t>
            </a:r>
            <a:r>
              <a:rPr lang="en-US" sz="1600" dirty="0" smtClean="0">
                <a:hlinkClick r:id="rId2"/>
              </a:rPr>
              <a:t>gebeloff</a:t>
            </a:r>
            <a:endParaRPr lang="en-US" sz="1600" dirty="0" smtClean="0"/>
          </a:p>
          <a:p>
            <a:endParaRPr lang="en-US" sz="1600" dirty="0"/>
          </a:p>
          <a:p>
            <a:r>
              <a:rPr lang="en-US" sz="1600" dirty="0" smtClean="0"/>
              <a:t>This presentation and other training material are on my </a:t>
            </a:r>
            <a:r>
              <a:rPr lang="en-US" sz="1600" dirty="0" err="1" smtClean="0"/>
              <a:t>Github</a:t>
            </a:r>
            <a:r>
              <a:rPr lang="en-US" sz="1600" dirty="0" smtClean="0"/>
              <a:t> page:</a:t>
            </a:r>
          </a:p>
          <a:p>
            <a:r>
              <a:rPr lang="en-US" sz="1600" dirty="0">
                <a:hlinkClick r:id="rId3"/>
              </a:rPr>
              <a:t>https://github.com/</a:t>
            </a:r>
            <a:r>
              <a:rPr lang="en-US" sz="1600" dirty="0" smtClean="0">
                <a:hlinkClick r:id="rId3"/>
              </a:rPr>
              <a:t>gebelo</a:t>
            </a:r>
            <a:endParaRPr lang="en-US" sz="1600" dirty="0" smtClean="0"/>
          </a:p>
          <a:p>
            <a:endParaRPr lang="en-US" sz="1600" dirty="0"/>
          </a:p>
          <a:p>
            <a:r>
              <a:rPr lang="en-US" sz="1600" dirty="0" smtClean="0"/>
              <a:t>A more detailed presentation on how to statistically measure and quantify </a:t>
            </a:r>
            <a:r>
              <a:rPr lang="en-US" sz="1600" dirty="0" err="1" smtClean="0"/>
              <a:t>disparty</a:t>
            </a:r>
            <a:r>
              <a:rPr lang="en-US" sz="1600" dirty="0" smtClean="0"/>
              <a:t> is here:</a:t>
            </a:r>
          </a:p>
          <a:p>
            <a:r>
              <a:rPr lang="en-US" sz="1600" dirty="0"/>
              <a:t>https://</a:t>
            </a:r>
            <a:r>
              <a:rPr lang="en-US" sz="1600" dirty="0" err="1"/>
              <a:t>github.com</a:t>
            </a:r>
            <a:r>
              <a:rPr lang="en-US" sz="1600" dirty="0"/>
              <a:t>/</a:t>
            </a:r>
            <a:r>
              <a:rPr lang="en-US" sz="1600" dirty="0" err="1"/>
              <a:t>gebelo</a:t>
            </a:r>
            <a:r>
              <a:rPr lang="en-US" sz="1600" dirty="0"/>
              <a:t>/training2017/blob/master/irewatchdog2017.pptx</a:t>
            </a:r>
          </a:p>
          <a:p>
            <a:endParaRPr lang="en-US" dirty="0"/>
          </a:p>
        </p:txBody>
      </p:sp>
    </p:spTree>
    <p:extLst>
      <p:ext uri="{BB962C8B-B14F-4D97-AF65-F5344CB8AC3E}">
        <p14:creationId xmlns:p14="http://schemas.microsoft.com/office/powerpoint/2010/main" val="2753359710"/>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738490" y="4932849"/>
            <a:ext cx="5712179" cy="428021"/>
          </a:xfrm>
        </p:spPr>
        <p:txBody>
          <a:bodyPr>
            <a:normAutofit/>
          </a:bodyPr>
          <a:lstStyle/>
          <a:p>
            <a:r>
              <a:rPr lang="en-US" sz="1400" dirty="0" smtClean="0"/>
              <a:t>NICAR Jacksonville, March 4 2017 </a:t>
            </a:r>
            <a:endParaRPr lang="en-US" sz="1400" dirty="0"/>
          </a:p>
        </p:txBody>
      </p:sp>
      <p:sp>
        <p:nvSpPr>
          <p:cNvPr id="4" name="TextBox 3"/>
          <p:cNvSpPr txBox="1"/>
          <p:nvPr/>
        </p:nvSpPr>
        <p:spPr>
          <a:xfrm>
            <a:off x="1599307" y="2643515"/>
            <a:ext cx="5851362" cy="369332"/>
          </a:xfrm>
          <a:prstGeom prst="rect">
            <a:avLst/>
          </a:prstGeom>
          <a:noFill/>
        </p:spPr>
        <p:txBody>
          <a:bodyPr wrap="square" rtlCol="0">
            <a:spAutoFit/>
          </a:bodyPr>
          <a:lstStyle/>
          <a:p>
            <a:r>
              <a:rPr lang="en-US" dirty="0" smtClean="0"/>
              <a:t>Backstory: </a:t>
            </a:r>
            <a:r>
              <a:rPr lang="en-US" dirty="0" err="1" smtClean="0"/>
              <a:t>Rikers</a:t>
            </a:r>
            <a:r>
              <a:rPr lang="en-US" dirty="0" smtClean="0"/>
              <a:t> Island</a:t>
            </a:r>
            <a:endParaRPr lang="en-US" dirty="0"/>
          </a:p>
        </p:txBody>
      </p:sp>
      <p:sp>
        <p:nvSpPr>
          <p:cNvPr id="5" name="TextBox 4"/>
          <p:cNvSpPr txBox="1"/>
          <p:nvPr/>
        </p:nvSpPr>
        <p:spPr>
          <a:xfrm>
            <a:off x="1860547" y="3263780"/>
            <a:ext cx="5590122" cy="307777"/>
          </a:xfrm>
          <a:prstGeom prst="rect">
            <a:avLst/>
          </a:prstGeom>
          <a:noFill/>
        </p:spPr>
        <p:txBody>
          <a:bodyPr wrap="square" rtlCol="0">
            <a:spAutoFit/>
          </a:bodyPr>
          <a:lstStyle/>
          <a:p>
            <a:r>
              <a:rPr lang="en-US" sz="1400" dirty="0" smtClean="0"/>
              <a:t>.</a:t>
            </a:r>
            <a:endParaRPr lang="en-US" sz="1400" dirty="0"/>
          </a:p>
        </p:txBody>
      </p:sp>
      <p:sp>
        <p:nvSpPr>
          <p:cNvPr id="6" name="TextBox 5"/>
          <p:cNvSpPr txBox="1"/>
          <p:nvPr/>
        </p:nvSpPr>
        <p:spPr>
          <a:xfrm>
            <a:off x="1727201" y="1794935"/>
            <a:ext cx="5862652" cy="584776"/>
          </a:xfrm>
          <a:prstGeom prst="rect">
            <a:avLst/>
          </a:prstGeom>
          <a:noFill/>
        </p:spPr>
        <p:txBody>
          <a:bodyPr wrap="square" rtlCol="0">
            <a:spAutoFit/>
          </a:bodyPr>
          <a:lstStyle/>
          <a:p>
            <a:pPr algn="ctr"/>
            <a:r>
              <a:rPr lang="en-US" sz="3200" dirty="0" smtClean="0"/>
              <a:t>Race Behind Bars</a:t>
            </a:r>
            <a:endParaRPr lang="en-US" sz="3200" dirty="0"/>
          </a:p>
        </p:txBody>
      </p:sp>
      <p:pic>
        <p:nvPicPr>
          <p:cNvPr id="2" name="Picture 1" descr="Screenshot 2017-02-26 15.53.2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6118" y="3247863"/>
            <a:ext cx="7156823" cy="1684986"/>
          </a:xfrm>
          <a:prstGeom prst="rect">
            <a:avLst/>
          </a:prstGeom>
        </p:spPr>
      </p:pic>
    </p:spTree>
    <p:extLst>
      <p:ext uri="{BB962C8B-B14F-4D97-AF65-F5344CB8AC3E}">
        <p14:creationId xmlns:p14="http://schemas.microsoft.com/office/powerpoint/2010/main" val="2070215939"/>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738490" y="4932849"/>
            <a:ext cx="5712179" cy="428021"/>
          </a:xfrm>
        </p:spPr>
        <p:txBody>
          <a:bodyPr>
            <a:normAutofit/>
          </a:bodyPr>
          <a:lstStyle/>
          <a:p>
            <a:r>
              <a:rPr lang="en-US" sz="1400" dirty="0" smtClean="0"/>
              <a:t>NICAR Jacksonville, March 4 2017 </a:t>
            </a:r>
            <a:endParaRPr lang="en-US" sz="1400" dirty="0"/>
          </a:p>
        </p:txBody>
      </p:sp>
      <p:sp>
        <p:nvSpPr>
          <p:cNvPr id="4" name="TextBox 3"/>
          <p:cNvSpPr txBox="1"/>
          <p:nvPr/>
        </p:nvSpPr>
        <p:spPr>
          <a:xfrm>
            <a:off x="1599307" y="2643515"/>
            <a:ext cx="5851362" cy="369332"/>
          </a:xfrm>
          <a:prstGeom prst="rect">
            <a:avLst/>
          </a:prstGeom>
          <a:noFill/>
        </p:spPr>
        <p:txBody>
          <a:bodyPr wrap="square" rtlCol="0">
            <a:spAutoFit/>
          </a:bodyPr>
          <a:lstStyle/>
          <a:p>
            <a:r>
              <a:rPr lang="en-US" dirty="0" smtClean="0"/>
              <a:t>Backstory: </a:t>
            </a:r>
            <a:r>
              <a:rPr lang="en-US" dirty="0" err="1" smtClean="0"/>
              <a:t>Rikers</a:t>
            </a:r>
            <a:r>
              <a:rPr lang="en-US" dirty="0" smtClean="0"/>
              <a:t> Island</a:t>
            </a:r>
            <a:endParaRPr lang="en-US" dirty="0"/>
          </a:p>
        </p:txBody>
      </p:sp>
      <p:sp>
        <p:nvSpPr>
          <p:cNvPr id="5" name="TextBox 4"/>
          <p:cNvSpPr txBox="1"/>
          <p:nvPr/>
        </p:nvSpPr>
        <p:spPr>
          <a:xfrm>
            <a:off x="1860547" y="3263780"/>
            <a:ext cx="5590122" cy="307777"/>
          </a:xfrm>
          <a:prstGeom prst="rect">
            <a:avLst/>
          </a:prstGeom>
          <a:noFill/>
        </p:spPr>
        <p:txBody>
          <a:bodyPr wrap="square" rtlCol="0">
            <a:spAutoFit/>
          </a:bodyPr>
          <a:lstStyle/>
          <a:p>
            <a:r>
              <a:rPr lang="en-US" sz="1400" dirty="0" smtClean="0"/>
              <a:t>.</a:t>
            </a:r>
            <a:endParaRPr lang="en-US" sz="1400" dirty="0"/>
          </a:p>
        </p:txBody>
      </p:sp>
      <p:sp>
        <p:nvSpPr>
          <p:cNvPr id="6" name="TextBox 5"/>
          <p:cNvSpPr txBox="1"/>
          <p:nvPr/>
        </p:nvSpPr>
        <p:spPr>
          <a:xfrm>
            <a:off x="1727201" y="1794935"/>
            <a:ext cx="5862652" cy="584776"/>
          </a:xfrm>
          <a:prstGeom prst="rect">
            <a:avLst/>
          </a:prstGeom>
          <a:noFill/>
        </p:spPr>
        <p:txBody>
          <a:bodyPr wrap="square" rtlCol="0">
            <a:spAutoFit/>
          </a:bodyPr>
          <a:lstStyle/>
          <a:p>
            <a:pPr algn="ctr"/>
            <a:r>
              <a:rPr lang="en-US" sz="3200" dirty="0" smtClean="0"/>
              <a:t>Race Behind Bars</a:t>
            </a:r>
            <a:endParaRPr lang="en-US" sz="3200" dirty="0"/>
          </a:p>
        </p:txBody>
      </p:sp>
      <p:pic>
        <p:nvPicPr>
          <p:cNvPr id="7" name="Picture 6" descr="Screenshot 2017-02-26 15.52.39.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6000" y="3163372"/>
            <a:ext cx="7022353" cy="1769477"/>
          </a:xfrm>
          <a:prstGeom prst="rect">
            <a:avLst/>
          </a:prstGeom>
        </p:spPr>
      </p:pic>
    </p:spTree>
    <p:extLst>
      <p:ext uri="{BB962C8B-B14F-4D97-AF65-F5344CB8AC3E}">
        <p14:creationId xmlns:p14="http://schemas.microsoft.com/office/powerpoint/2010/main" val="663749567"/>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738490" y="4932849"/>
            <a:ext cx="5712179" cy="428021"/>
          </a:xfrm>
        </p:spPr>
        <p:txBody>
          <a:bodyPr>
            <a:normAutofit/>
          </a:bodyPr>
          <a:lstStyle/>
          <a:p>
            <a:r>
              <a:rPr lang="en-US" sz="1400" dirty="0" smtClean="0"/>
              <a:t>NICAR Jacksonville, March 4 2017 </a:t>
            </a:r>
            <a:endParaRPr lang="en-US" sz="1400" dirty="0"/>
          </a:p>
        </p:txBody>
      </p:sp>
      <p:sp>
        <p:nvSpPr>
          <p:cNvPr id="4" name="TextBox 3"/>
          <p:cNvSpPr txBox="1"/>
          <p:nvPr/>
        </p:nvSpPr>
        <p:spPr>
          <a:xfrm>
            <a:off x="1599307" y="2643515"/>
            <a:ext cx="5851362" cy="369332"/>
          </a:xfrm>
          <a:prstGeom prst="rect">
            <a:avLst/>
          </a:prstGeom>
          <a:noFill/>
        </p:spPr>
        <p:txBody>
          <a:bodyPr wrap="square" rtlCol="0">
            <a:spAutoFit/>
          </a:bodyPr>
          <a:lstStyle/>
          <a:p>
            <a:r>
              <a:rPr lang="en-US" dirty="0" smtClean="0"/>
              <a:t>Backstory: </a:t>
            </a:r>
            <a:r>
              <a:rPr lang="en-US" dirty="0" err="1" smtClean="0"/>
              <a:t>Rikers</a:t>
            </a:r>
            <a:r>
              <a:rPr lang="en-US" dirty="0" smtClean="0"/>
              <a:t> Island</a:t>
            </a:r>
            <a:endParaRPr lang="en-US" dirty="0"/>
          </a:p>
        </p:txBody>
      </p:sp>
      <p:sp>
        <p:nvSpPr>
          <p:cNvPr id="5" name="TextBox 4"/>
          <p:cNvSpPr txBox="1"/>
          <p:nvPr/>
        </p:nvSpPr>
        <p:spPr>
          <a:xfrm>
            <a:off x="1860547" y="3263780"/>
            <a:ext cx="5590122" cy="307777"/>
          </a:xfrm>
          <a:prstGeom prst="rect">
            <a:avLst/>
          </a:prstGeom>
          <a:noFill/>
        </p:spPr>
        <p:txBody>
          <a:bodyPr wrap="square" rtlCol="0">
            <a:spAutoFit/>
          </a:bodyPr>
          <a:lstStyle/>
          <a:p>
            <a:r>
              <a:rPr lang="en-US" sz="1400" dirty="0" smtClean="0"/>
              <a:t>.</a:t>
            </a:r>
            <a:endParaRPr lang="en-US" sz="1400" dirty="0"/>
          </a:p>
        </p:txBody>
      </p:sp>
      <p:sp>
        <p:nvSpPr>
          <p:cNvPr id="6" name="TextBox 5"/>
          <p:cNvSpPr txBox="1"/>
          <p:nvPr/>
        </p:nvSpPr>
        <p:spPr>
          <a:xfrm>
            <a:off x="1727201" y="1794935"/>
            <a:ext cx="5862652" cy="584776"/>
          </a:xfrm>
          <a:prstGeom prst="rect">
            <a:avLst/>
          </a:prstGeom>
          <a:noFill/>
        </p:spPr>
        <p:txBody>
          <a:bodyPr wrap="square" rtlCol="0">
            <a:spAutoFit/>
          </a:bodyPr>
          <a:lstStyle/>
          <a:p>
            <a:pPr algn="ctr"/>
            <a:r>
              <a:rPr lang="en-US" sz="3200" dirty="0" smtClean="0"/>
              <a:t>Race Behind Bars</a:t>
            </a:r>
            <a:endParaRPr lang="en-US" sz="3200" dirty="0"/>
          </a:p>
        </p:txBody>
      </p:sp>
      <p:pic>
        <p:nvPicPr>
          <p:cNvPr id="2" name="Picture 1" descr="Screenshot 2017-02-26 16.16.13.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90707" y="2578480"/>
            <a:ext cx="6992469" cy="1207698"/>
          </a:xfrm>
          <a:prstGeom prst="rect">
            <a:avLst/>
          </a:prstGeom>
        </p:spPr>
      </p:pic>
    </p:spTree>
    <p:extLst>
      <p:ext uri="{BB962C8B-B14F-4D97-AF65-F5344CB8AC3E}">
        <p14:creationId xmlns:p14="http://schemas.microsoft.com/office/powerpoint/2010/main" val="2501793536"/>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738490" y="4932849"/>
            <a:ext cx="5712179" cy="428021"/>
          </a:xfrm>
        </p:spPr>
        <p:txBody>
          <a:bodyPr>
            <a:normAutofit/>
          </a:bodyPr>
          <a:lstStyle/>
          <a:p>
            <a:r>
              <a:rPr lang="en-US" sz="1400" dirty="0" smtClean="0"/>
              <a:t>NICAR Jacksonville, March 4 2017 </a:t>
            </a:r>
            <a:endParaRPr lang="en-US" sz="1400" dirty="0"/>
          </a:p>
        </p:txBody>
      </p:sp>
      <p:sp>
        <p:nvSpPr>
          <p:cNvPr id="5" name="TextBox 4"/>
          <p:cNvSpPr txBox="1"/>
          <p:nvPr/>
        </p:nvSpPr>
        <p:spPr>
          <a:xfrm>
            <a:off x="1860547" y="3263780"/>
            <a:ext cx="5590122" cy="307777"/>
          </a:xfrm>
          <a:prstGeom prst="rect">
            <a:avLst/>
          </a:prstGeom>
          <a:noFill/>
        </p:spPr>
        <p:txBody>
          <a:bodyPr wrap="square" rtlCol="0">
            <a:spAutoFit/>
          </a:bodyPr>
          <a:lstStyle/>
          <a:p>
            <a:r>
              <a:rPr lang="en-US" sz="1400" dirty="0" smtClean="0"/>
              <a:t>.</a:t>
            </a:r>
            <a:endParaRPr lang="en-US" sz="1400" dirty="0"/>
          </a:p>
        </p:txBody>
      </p:sp>
      <p:sp>
        <p:nvSpPr>
          <p:cNvPr id="6" name="TextBox 5"/>
          <p:cNvSpPr txBox="1"/>
          <p:nvPr/>
        </p:nvSpPr>
        <p:spPr>
          <a:xfrm>
            <a:off x="1727201" y="1794935"/>
            <a:ext cx="5862652" cy="584776"/>
          </a:xfrm>
          <a:prstGeom prst="rect">
            <a:avLst/>
          </a:prstGeom>
          <a:noFill/>
        </p:spPr>
        <p:txBody>
          <a:bodyPr wrap="square" rtlCol="0">
            <a:spAutoFit/>
          </a:bodyPr>
          <a:lstStyle/>
          <a:p>
            <a:pPr algn="ctr"/>
            <a:r>
              <a:rPr lang="en-US" sz="3200" dirty="0" smtClean="0"/>
              <a:t>Race Behind Bars</a:t>
            </a:r>
            <a:endParaRPr lang="en-US" sz="3200" dirty="0"/>
          </a:p>
        </p:txBody>
      </p:sp>
      <p:pic>
        <p:nvPicPr>
          <p:cNvPr id="7" name="Picture 6" descr="Screenshot 2017-02-26 16.18.0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8673" y="908057"/>
            <a:ext cx="6974385" cy="4711446"/>
          </a:xfrm>
          <a:prstGeom prst="rect">
            <a:avLst/>
          </a:prstGeom>
        </p:spPr>
      </p:pic>
    </p:spTree>
    <p:extLst>
      <p:ext uri="{BB962C8B-B14F-4D97-AF65-F5344CB8AC3E}">
        <p14:creationId xmlns:p14="http://schemas.microsoft.com/office/powerpoint/2010/main" val="3685647699"/>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738490" y="4932849"/>
            <a:ext cx="5712179" cy="428021"/>
          </a:xfrm>
        </p:spPr>
        <p:txBody>
          <a:bodyPr>
            <a:normAutofit/>
          </a:bodyPr>
          <a:lstStyle/>
          <a:p>
            <a:r>
              <a:rPr lang="en-US" sz="1400" dirty="0" smtClean="0"/>
              <a:t>NICAR Jacksonville, March 4 2017 </a:t>
            </a:r>
            <a:endParaRPr lang="en-US" sz="1400" dirty="0"/>
          </a:p>
        </p:txBody>
      </p:sp>
      <p:sp>
        <p:nvSpPr>
          <p:cNvPr id="5" name="TextBox 4"/>
          <p:cNvSpPr txBox="1"/>
          <p:nvPr/>
        </p:nvSpPr>
        <p:spPr>
          <a:xfrm>
            <a:off x="1860547" y="3263780"/>
            <a:ext cx="5590122" cy="307777"/>
          </a:xfrm>
          <a:prstGeom prst="rect">
            <a:avLst/>
          </a:prstGeom>
          <a:noFill/>
        </p:spPr>
        <p:txBody>
          <a:bodyPr wrap="square" rtlCol="0">
            <a:spAutoFit/>
          </a:bodyPr>
          <a:lstStyle/>
          <a:p>
            <a:r>
              <a:rPr lang="en-US" sz="1400" dirty="0" smtClean="0"/>
              <a:t>.</a:t>
            </a:r>
            <a:endParaRPr lang="en-US" sz="1400" dirty="0"/>
          </a:p>
        </p:txBody>
      </p:sp>
      <p:sp>
        <p:nvSpPr>
          <p:cNvPr id="6" name="TextBox 5"/>
          <p:cNvSpPr txBox="1"/>
          <p:nvPr/>
        </p:nvSpPr>
        <p:spPr>
          <a:xfrm>
            <a:off x="1727201" y="1794935"/>
            <a:ext cx="5862652" cy="584776"/>
          </a:xfrm>
          <a:prstGeom prst="rect">
            <a:avLst/>
          </a:prstGeom>
          <a:noFill/>
        </p:spPr>
        <p:txBody>
          <a:bodyPr wrap="square" rtlCol="0">
            <a:spAutoFit/>
          </a:bodyPr>
          <a:lstStyle/>
          <a:p>
            <a:pPr algn="ctr"/>
            <a:r>
              <a:rPr lang="en-US" sz="3200" dirty="0" smtClean="0"/>
              <a:t>Race Behind Bars</a:t>
            </a:r>
            <a:endParaRPr lang="en-US" sz="3200" dirty="0"/>
          </a:p>
        </p:txBody>
      </p:sp>
      <p:pic>
        <p:nvPicPr>
          <p:cNvPr id="8" name="Picture 7" descr="Screenshot 2017-02-26 16.11.49.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29765" y="2379711"/>
            <a:ext cx="6648559" cy="1634383"/>
          </a:xfrm>
          <a:prstGeom prst="rect">
            <a:avLst/>
          </a:prstGeom>
        </p:spPr>
      </p:pic>
    </p:spTree>
    <p:extLst>
      <p:ext uri="{BB962C8B-B14F-4D97-AF65-F5344CB8AC3E}">
        <p14:creationId xmlns:p14="http://schemas.microsoft.com/office/powerpoint/2010/main" val="1428856140"/>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738490" y="4932849"/>
            <a:ext cx="5712179" cy="428021"/>
          </a:xfrm>
        </p:spPr>
        <p:txBody>
          <a:bodyPr>
            <a:normAutofit/>
          </a:bodyPr>
          <a:lstStyle/>
          <a:p>
            <a:r>
              <a:rPr lang="en-US" sz="1400" dirty="0" smtClean="0"/>
              <a:t>NICAR Jacksonville, March 4 2017 </a:t>
            </a:r>
            <a:endParaRPr lang="en-US" sz="1400" dirty="0"/>
          </a:p>
        </p:txBody>
      </p:sp>
      <p:sp>
        <p:nvSpPr>
          <p:cNvPr id="5" name="TextBox 4"/>
          <p:cNvSpPr txBox="1"/>
          <p:nvPr/>
        </p:nvSpPr>
        <p:spPr>
          <a:xfrm>
            <a:off x="1860547" y="3263780"/>
            <a:ext cx="5590122" cy="1569660"/>
          </a:xfrm>
          <a:prstGeom prst="rect">
            <a:avLst/>
          </a:prstGeom>
          <a:noFill/>
        </p:spPr>
        <p:txBody>
          <a:bodyPr wrap="square" rtlCol="0">
            <a:spAutoFit/>
          </a:bodyPr>
          <a:lstStyle/>
          <a:p>
            <a:r>
              <a:rPr lang="en-US" sz="1600" b="1" dirty="0"/>
              <a:t>In a security video obtained by The New York Times, Mr. Strickland is seen in handcuffs, barely conscious and being dragged along the floor by officers, while a prison nurse standing close by does nothing. Even as he lies face down on the floor, near death, guards can be heard shouting, “Stop resisting.”</a:t>
            </a:r>
          </a:p>
        </p:txBody>
      </p:sp>
      <p:sp>
        <p:nvSpPr>
          <p:cNvPr id="6" name="TextBox 5"/>
          <p:cNvSpPr txBox="1"/>
          <p:nvPr/>
        </p:nvSpPr>
        <p:spPr>
          <a:xfrm>
            <a:off x="1727201" y="1794935"/>
            <a:ext cx="5862652" cy="584776"/>
          </a:xfrm>
          <a:prstGeom prst="rect">
            <a:avLst/>
          </a:prstGeom>
          <a:noFill/>
        </p:spPr>
        <p:txBody>
          <a:bodyPr wrap="square" rtlCol="0">
            <a:spAutoFit/>
          </a:bodyPr>
          <a:lstStyle/>
          <a:p>
            <a:pPr algn="ctr"/>
            <a:r>
              <a:rPr lang="en-US" sz="3200" dirty="0" smtClean="0"/>
              <a:t>Race Behind Bars</a:t>
            </a:r>
            <a:endParaRPr lang="en-US" sz="3200" dirty="0"/>
          </a:p>
        </p:txBody>
      </p:sp>
      <p:pic>
        <p:nvPicPr>
          <p:cNvPr id="8" name="Picture 7" descr="Screenshot 2017-02-26 16.11.49.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29765" y="1393593"/>
            <a:ext cx="6648559" cy="1634383"/>
          </a:xfrm>
          <a:prstGeom prst="rect">
            <a:avLst/>
          </a:prstGeom>
        </p:spPr>
      </p:pic>
    </p:spTree>
    <p:extLst>
      <p:ext uri="{BB962C8B-B14F-4D97-AF65-F5344CB8AC3E}">
        <p14:creationId xmlns:p14="http://schemas.microsoft.com/office/powerpoint/2010/main" val="1047301985"/>
      </p:ext>
    </p:extLst>
  </p:cSld>
  <p:clrMapOvr>
    <a:masterClrMapping/>
  </p:clrMapOvr>
  <p:timing>
    <p:tnLst>
      <p:par>
        <p:cTn xmlns:p14="http://schemas.microsoft.com/office/powerpoint/2010/mai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2.jpeg"/></Relationships>
</file>

<file path=ppt/theme/theme1.xml><?xml version="1.0" encoding="utf-8"?>
<a:theme xmlns:a="http://schemas.openxmlformats.org/drawingml/2006/main" name="Pushpin">
  <a:themeElements>
    <a:clrScheme name="Pushpin">
      <a:dk1>
        <a:sysClr val="windowText" lastClr="000000"/>
      </a:dk1>
      <a:lt1>
        <a:sysClr val="window" lastClr="FFFFFF"/>
      </a:lt1>
      <a:dk2>
        <a:srgbClr val="465E9C"/>
      </a:dk2>
      <a:lt2>
        <a:srgbClr val="CCDDEA"/>
      </a:lt2>
      <a:accent1>
        <a:srgbClr val="FDA023"/>
      </a:accent1>
      <a:accent2>
        <a:srgbClr val="AA2B1E"/>
      </a:accent2>
      <a:accent3>
        <a:srgbClr val="71685C"/>
      </a:accent3>
      <a:accent4>
        <a:srgbClr val="64A73B"/>
      </a:accent4>
      <a:accent5>
        <a:srgbClr val="EB5605"/>
      </a:accent5>
      <a:accent6>
        <a:srgbClr val="B9CA1A"/>
      </a:accent6>
      <a:hlink>
        <a:srgbClr val="D83E2C"/>
      </a:hlink>
      <a:folHlink>
        <a:srgbClr val="ED7D27"/>
      </a:folHlink>
    </a:clrScheme>
    <a:fontScheme name="Pushpin">
      <a:majorFont>
        <a:latin typeface="Constantia"/>
        <a:ea typeface=""/>
        <a:cs typeface=""/>
        <a:font script="Jpan" typeface="HGS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a:ea typeface=""/>
        <a:cs typeface=""/>
        <a:font script="Grek" typeface="Arial"/>
        <a:font script="Cyrl" typeface="Arial"/>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ushpin">
      <a:fillStyleLst>
        <a:solidFill>
          <a:schemeClr val="phClr"/>
        </a:solidFill>
        <a:gradFill rotWithShape="1">
          <a:gsLst>
            <a:gs pos="0">
              <a:schemeClr val="phClr">
                <a:tint val="50000"/>
                <a:satMod val="180000"/>
                <a:lumMod val="100000"/>
              </a:schemeClr>
            </a:gs>
            <a:gs pos="40000">
              <a:schemeClr val="phClr">
                <a:tint val="60000"/>
                <a:satMod val="130000"/>
                <a:lumMod val="100000"/>
              </a:schemeClr>
            </a:gs>
            <a:gs pos="100000">
              <a:schemeClr val="phClr">
                <a:tint val="96000"/>
                <a:lumMod val="108000"/>
              </a:schemeClr>
            </a:gs>
          </a:gsLst>
          <a:lin ang="5400000" scaled="0"/>
        </a:gradFill>
        <a:gradFill rotWithShape="1">
          <a:gsLst>
            <a:gs pos="0">
              <a:schemeClr val="phClr"/>
            </a:gs>
            <a:gs pos="100000">
              <a:schemeClr val="phClr">
                <a:shade val="76000"/>
                <a:lumMod val="90000"/>
              </a:schemeClr>
            </a:gs>
          </a:gsLst>
          <a:lin ang="5400000" scaled="0"/>
        </a:gradFill>
      </a:fillStyleLst>
      <a:lnStyleLst>
        <a:ln w="9525" cap="flat" cmpd="sng" algn="ctr">
          <a:solidFill>
            <a:schemeClr val="phClr"/>
          </a:solidFill>
          <a:prstDash val="solid"/>
        </a:ln>
        <a:ln w="15875" cap="flat" cmpd="sng" algn="ctr">
          <a:solidFill>
            <a:schemeClr val="phClr">
              <a:shade val="80000"/>
              <a:lumMod val="90000"/>
            </a:schemeClr>
          </a:solidFill>
          <a:prstDash val="solid"/>
        </a:ln>
        <a:ln w="25400" cap="flat" cmpd="sng" algn="ctr">
          <a:solidFill>
            <a:schemeClr val="phClr"/>
          </a:solidFill>
          <a:prstDash val="solid"/>
        </a:ln>
      </a:lnStyleLst>
      <a:effectStyleLst>
        <a:effectStyle>
          <a:effectLst/>
        </a:effectStyle>
        <a:effectStyle>
          <a:effectLst>
            <a:outerShdw blurRad="38100" dist="38100" dir="4800000" sx="98000" sy="98000" rotWithShape="0">
              <a:srgbClr val="000000">
                <a:alpha val="32000"/>
              </a:srgbClr>
            </a:outerShdw>
          </a:effectLst>
        </a:effectStyle>
        <a:effectStyle>
          <a:effectLst>
            <a:outerShdw blurRad="38100" dist="38100" dir="4800000" sx="96000" sy="96000" rotWithShape="0">
              <a:srgbClr val="000000">
                <a:alpha val="40000"/>
              </a:srgbClr>
            </a:outerShdw>
          </a:effectLst>
          <a:scene3d>
            <a:camera prst="orthographicFront">
              <a:rot lat="0" lon="0" rev="0"/>
            </a:camera>
            <a:lightRig rig="threePt" dir="t">
              <a:rot lat="0" lon="0" rev="3240000"/>
            </a:lightRig>
          </a:scene3d>
          <a:sp3d>
            <a:bevelT w="28575" h="28575"/>
          </a:sp3d>
        </a:effectStyle>
      </a:effectStyleLst>
      <a:bgFillStyleLst>
        <a:solidFill>
          <a:schemeClr val="phClr">
            <a:tint val="93000"/>
          </a:schemeClr>
        </a:solidFill>
        <a:blipFill rotWithShape="1">
          <a:blip xmlns:r="http://schemas.openxmlformats.org/officeDocument/2006/relationships" r:embed="rId1">
            <a:duotone>
              <a:schemeClr val="phClr">
                <a:shade val="80000"/>
                <a:satMod val="140000"/>
                <a:lumMod val="50000"/>
              </a:schemeClr>
              <a:schemeClr val="phClr">
                <a:tint val="95000"/>
                <a:satMod val="180000"/>
                <a:lumMod val="160000"/>
              </a:schemeClr>
            </a:duotone>
          </a:blip>
          <a:stretch/>
        </a:blipFill>
        <a:blipFill rotWithShape="1">
          <a:blip xmlns:r="http://schemas.openxmlformats.org/officeDocument/2006/relationships" r:embed="rId2">
            <a:duotone>
              <a:schemeClr val="phClr">
                <a:tint val="98000"/>
                <a:shade val="90000"/>
                <a:satMod val="120000"/>
                <a:lumMod val="54000"/>
              </a:schemeClr>
              <a:schemeClr val="phClr">
                <a:tint val="80000"/>
                <a:satMod val="160000"/>
                <a:lumMod val="140000"/>
              </a:schemeClr>
            </a:duotone>
          </a:blip>
          <a:stretch/>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Pushpin.thmx</Template>
  <TotalTime>7213</TotalTime>
  <Words>832</Words>
  <Application>Microsoft Macintosh PowerPoint</Application>
  <PresentationFormat>On-screen Show (4:3)</PresentationFormat>
  <Paragraphs>140</Paragraphs>
  <Slides>37</Slides>
  <Notes>0</Notes>
  <HiddenSlides>0</HiddenSlides>
  <MMClips>0</MMClips>
  <ScaleCrop>false</ScaleCrop>
  <HeadingPairs>
    <vt:vector size="4" baseType="variant">
      <vt:variant>
        <vt:lpstr>Theme</vt:lpstr>
      </vt:variant>
      <vt:variant>
        <vt:i4>1</vt:i4>
      </vt:variant>
      <vt:variant>
        <vt:lpstr>Slide Titles</vt:lpstr>
      </vt:variant>
      <vt:variant>
        <vt:i4>37</vt:i4>
      </vt:variant>
    </vt:vector>
  </HeadingPairs>
  <TitlesOfParts>
    <vt:vector size="38" baseType="lpstr">
      <vt:lpstr>Pushpin</vt:lpstr>
      <vt:lpstr>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Diversity, Segregation and Disparity</vt:lpstr>
      <vt:lpstr>PowerPoint Presentation</vt:lpstr>
      <vt:lpstr>Diversity, Segregation and Disparity</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The New York Times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Diversity, Segregation and Disparity</dc:title>
  <dc:creator>The New York Times</dc:creator>
  <cp:lastModifiedBy>The New York Times</cp:lastModifiedBy>
  <cp:revision>45</cp:revision>
  <dcterms:created xsi:type="dcterms:W3CDTF">2017-01-22T12:04:02Z</dcterms:created>
  <dcterms:modified xsi:type="dcterms:W3CDTF">2017-03-04T15:18:31Z</dcterms:modified>
</cp:coreProperties>
</file>